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256" r:id="rId2"/>
    <p:sldId id="272" r:id="rId3"/>
    <p:sldId id="311" r:id="rId4"/>
    <p:sldId id="263" r:id="rId5"/>
    <p:sldId id="264" r:id="rId6"/>
    <p:sldId id="265" r:id="rId7"/>
    <p:sldId id="266" r:id="rId8"/>
    <p:sldId id="301" r:id="rId9"/>
    <p:sldId id="333" r:id="rId10"/>
    <p:sldId id="267" r:id="rId11"/>
    <p:sldId id="268" r:id="rId12"/>
    <p:sldId id="269" r:id="rId13"/>
    <p:sldId id="271" r:id="rId14"/>
    <p:sldId id="331" r:id="rId15"/>
    <p:sldId id="286" r:id="rId16"/>
    <p:sldId id="287" r:id="rId17"/>
    <p:sldId id="289" r:id="rId18"/>
    <p:sldId id="290" r:id="rId19"/>
    <p:sldId id="292" r:id="rId20"/>
    <p:sldId id="293" r:id="rId21"/>
    <p:sldId id="294" r:id="rId22"/>
    <p:sldId id="295" r:id="rId23"/>
    <p:sldId id="296" r:id="rId24"/>
    <p:sldId id="297" r:id="rId25"/>
    <p:sldId id="298" r:id="rId26"/>
    <p:sldId id="299" r:id="rId27"/>
    <p:sldId id="307" r:id="rId28"/>
    <p:sldId id="308" r:id="rId29"/>
    <p:sldId id="317" r:id="rId3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2C16"/>
    <a:srgbClr val="0C788E"/>
    <a:srgbClr val="006666"/>
    <a:srgbClr val="0099CC"/>
    <a:srgbClr val="660066"/>
    <a:srgbClr val="660033"/>
    <a:srgbClr val="5F5F5F"/>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23" autoAdjust="0"/>
    <p:restoredTop sz="92294" autoAdjust="0"/>
  </p:normalViewPr>
  <p:slideViewPr>
    <p:cSldViewPr>
      <p:cViewPr varScale="1">
        <p:scale>
          <a:sx n="68" d="100"/>
          <a:sy n="68" d="100"/>
        </p:scale>
        <p:origin x="-137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FCF2AB-2BBD-4042-97BC-BE65D448AA6C}" type="datetimeFigureOut">
              <a:rPr lang="es-MX" smtClean="0"/>
              <a:t>30/09/2011</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smtClean="0"/>
              <a:t>Profr. Erick Soto Ramírez</a:t>
            </a:r>
            <a:endParaRPr lang="es-MX"/>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9E47FE-21E7-4659-A791-27BC0B518905}" type="slidenum">
              <a:rPr lang="es-MX" smtClean="0"/>
              <a:t>‹Nº›</a:t>
            </a:fld>
            <a:endParaRPr lang="es-MX"/>
          </a:p>
        </p:txBody>
      </p:sp>
    </p:spTree>
    <p:extLst>
      <p:ext uri="{BB962C8B-B14F-4D97-AF65-F5344CB8AC3E}">
        <p14:creationId xmlns:p14="http://schemas.microsoft.com/office/powerpoint/2010/main" val="2915284189"/>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E60E19-49C6-4F66-B7E5-0BCC0DD15454}" type="datetimeFigureOut">
              <a:rPr lang="es-MX" smtClean="0"/>
              <a:pPr/>
              <a:t>30/09/2011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smtClean="0"/>
              <a:t>Profr. Erick Soto Ramírez</a:t>
            </a:r>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573C89-5614-4969-B289-C3720AF6E36B}" type="slidenum">
              <a:rPr lang="es-MX" smtClean="0"/>
              <a:pPr/>
              <a:t>‹Nº›</a:t>
            </a:fld>
            <a:endParaRPr lang="es-MX"/>
          </a:p>
        </p:txBody>
      </p:sp>
    </p:spTree>
    <p:extLst>
      <p:ext uri="{BB962C8B-B14F-4D97-AF65-F5344CB8AC3E}">
        <p14:creationId xmlns:p14="http://schemas.microsoft.com/office/powerpoint/2010/main" val="2293903428"/>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r>
              <a:rPr lang="es-MX" dirty="0" smtClean="0"/>
              <a:t>Tema 1</a:t>
            </a:r>
            <a:endParaRPr lang="es-MX" dirty="0"/>
          </a:p>
        </p:txBody>
      </p:sp>
      <p:sp>
        <p:nvSpPr>
          <p:cNvPr id="5" name="4 Marcador de pie de página"/>
          <p:cNvSpPr>
            <a:spLocks noGrp="1"/>
          </p:cNvSpPr>
          <p:nvPr>
            <p:ph type="ftr" sz="quarter" idx="11"/>
          </p:nvPr>
        </p:nvSpPr>
        <p:spPr/>
        <p:txBody>
          <a:bodyPr/>
          <a:lstStyle/>
          <a:p>
            <a:r>
              <a:rPr lang="es-MX" smtClean="0"/>
              <a:t>Profr. Erick Soto Ramírez</a:t>
            </a:r>
            <a:endParaRPr lang="es-MX"/>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i="1" dirty="0" smtClean="0"/>
              <a:t>Hay que animarle desde un principio a que participe en los debates. </a:t>
            </a:r>
            <a:endParaRPr lang="es-MX" dirty="0" smtClean="0"/>
          </a:p>
          <a:p>
            <a:r>
              <a:rPr lang="es-MX" sz="1200" i="1" dirty="0" smtClean="0"/>
              <a:t>Si consigue romper esa barrera inicial puede ser un gran activo para el equipo, si no su aportación será muy reducida. </a:t>
            </a:r>
            <a:endParaRPr lang="es-MX" dirty="0"/>
          </a:p>
        </p:txBody>
      </p:sp>
      <p:sp>
        <p:nvSpPr>
          <p:cNvPr id="5" name="4 Marcador de pie de página"/>
          <p:cNvSpPr>
            <a:spLocks noGrp="1"/>
          </p:cNvSpPr>
          <p:nvPr>
            <p:ph type="ftr" sz="quarter" idx="11"/>
          </p:nvPr>
        </p:nvSpPr>
        <p:spPr/>
        <p:txBody>
          <a:bodyPr/>
          <a:lstStyle/>
          <a:p>
            <a:r>
              <a:rPr lang="es-MX" smtClean="0"/>
              <a:t>Profr. Erick Soto Ramírez</a:t>
            </a:r>
            <a:endParaRPr lang="es-MX"/>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i="1" dirty="0" smtClean="0"/>
              <a:t>crea una atmósfera más cálida, lo que puede contribuir a una mayor cohesión del equipo. A veces puede llegar a ser un poco molesto para algunos participantes</a:t>
            </a:r>
            <a:endParaRPr lang="es-MX" dirty="0" smtClean="0"/>
          </a:p>
          <a:p>
            <a:endParaRPr lang="es-MX" dirty="0"/>
          </a:p>
        </p:txBody>
      </p:sp>
      <p:sp>
        <p:nvSpPr>
          <p:cNvPr id="5" name="4 Marcador de pie de página"/>
          <p:cNvSpPr>
            <a:spLocks noGrp="1"/>
          </p:cNvSpPr>
          <p:nvPr>
            <p:ph type="ftr" sz="quarter" idx="11"/>
          </p:nvPr>
        </p:nvSpPr>
        <p:spPr/>
        <p:txBody>
          <a:bodyPr/>
          <a:lstStyle/>
          <a:p>
            <a:r>
              <a:rPr lang="es-MX" smtClean="0"/>
              <a:t>Profr. Erick Soto Ramírez</a:t>
            </a:r>
            <a:endParaRPr lang="es-MX"/>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i="1" dirty="0" smtClean="0"/>
              <a:t>Contar con él, consultarle, realzar su papel (es un auténtico activo para el equipo). </a:t>
            </a:r>
            <a:endParaRPr lang="es-MX" dirty="0" smtClean="0"/>
          </a:p>
          <a:p>
            <a:endParaRPr lang="es-MX" dirty="0"/>
          </a:p>
        </p:txBody>
      </p:sp>
      <p:sp>
        <p:nvSpPr>
          <p:cNvPr id="5" name="4 Marcador de pie de página"/>
          <p:cNvSpPr>
            <a:spLocks noGrp="1"/>
          </p:cNvSpPr>
          <p:nvPr>
            <p:ph type="ftr" sz="quarter" idx="11"/>
          </p:nvPr>
        </p:nvSpPr>
        <p:spPr/>
        <p:txBody>
          <a:bodyPr/>
          <a:lstStyle/>
          <a:p>
            <a:r>
              <a:rPr lang="es-MX" smtClean="0"/>
              <a:t>Profr. Erick Soto Ramírez</a:t>
            </a:r>
            <a:endParaRPr lang="es-MX"/>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i="1" dirty="0" smtClean="0"/>
              <a:t>Hay que buscarle nuevas responsabilidades. Son personas valiosas que no hay que dejar marchar. </a:t>
            </a:r>
            <a:endParaRPr lang="es-MX" dirty="0" smtClean="0"/>
          </a:p>
        </p:txBody>
      </p:sp>
      <p:sp>
        <p:nvSpPr>
          <p:cNvPr id="5" name="4 Marcador de pie de página"/>
          <p:cNvSpPr>
            <a:spLocks noGrp="1"/>
          </p:cNvSpPr>
          <p:nvPr>
            <p:ph type="ftr" sz="quarter" idx="11"/>
          </p:nvPr>
        </p:nvSpPr>
        <p:spPr/>
        <p:txBody>
          <a:bodyPr/>
          <a:lstStyle/>
          <a:p>
            <a:r>
              <a:rPr lang="es-MX" smtClean="0"/>
              <a:t>Profr. Erick Soto Ramírez</a:t>
            </a:r>
            <a:endParaRPr lang="es-MX"/>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5" name="4 Marcador de pie de página"/>
          <p:cNvSpPr>
            <a:spLocks noGrp="1"/>
          </p:cNvSpPr>
          <p:nvPr>
            <p:ph type="ftr" sz="quarter" idx="11"/>
          </p:nvPr>
        </p:nvSpPr>
        <p:spPr/>
        <p:txBody>
          <a:bodyPr/>
          <a:lstStyle/>
          <a:p>
            <a:r>
              <a:rPr lang="es-MX" smtClean="0"/>
              <a:t>Profr. Erick Soto Ramírez</a:t>
            </a:r>
            <a:endParaRPr lang="es-MX"/>
          </a:p>
        </p:txBody>
      </p:sp>
    </p:spTree>
    <p:extLst>
      <p:ext uri="{BB962C8B-B14F-4D97-AF65-F5344CB8AC3E}">
        <p14:creationId xmlns:p14="http://schemas.microsoft.com/office/powerpoint/2010/main" val="77419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MX" dirty="0"/>
          </a:p>
        </p:txBody>
      </p:sp>
      <p:sp>
        <p:nvSpPr>
          <p:cNvPr id="5" name="4 Marcador de pie de página"/>
          <p:cNvSpPr>
            <a:spLocks noGrp="1"/>
          </p:cNvSpPr>
          <p:nvPr>
            <p:ph type="ftr" sz="quarter" idx="11"/>
          </p:nvPr>
        </p:nvSpPr>
        <p:spPr/>
        <p:txBody>
          <a:bodyPr/>
          <a:lstStyle/>
          <a:p>
            <a:r>
              <a:rPr lang="es-MX" smtClean="0"/>
              <a:t>Profr. Erick Soto Ramírez</a:t>
            </a:r>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i="1" dirty="0" smtClean="0"/>
              <a:t>Por ejemplo, en una operación de </a:t>
            </a:r>
            <a:r>
              <a:rPr lang="es-MX" i="1" dirty="0" err="1" smtClean="0"/>
              <a:t>transplante</a:t>
            </a:r>
            <a:r>
              <a:rPr lang="es-MX" i="1" dirty="0" smtClean="0"/>
              <a:t> todos los especialistas que intervienen lo hacen buscando el éxito de la operación. El cirujano no busca su lucimiento personal sino el buen hacer del equipo. Además, si la operación fracasa poco va a valer que su actuación particular haya sido exitosa. </a:t>
            </a:r>
            <a:endParaRPr lang="es-MX" dirty="0" smtClean="0"/>
          </a:p>
        </p:txBody>
      </p:sp>
      <p:sp>
        <p:nvSpPr>
          <p:cNvPr id="5" name="4 Marcador de pie de página"/>
          <p:cNvSpPr>
            <a:spLocks noGrp="1"/>
          </p:cNvSpPr>
          <p:nvPr>
            <p:ph type="ftr" sz="quarter" idx="11"/>
          </p:nvPr>
        </p:nvSpPr>
        <p:spPr/>
        <p:txBody>
          <a:bodyPr/>
          <a:lstStyle/>
          <a:p>
            <a:r>
              <a:rPr lang="es-MX" smtClean="0"/>
              <a:t>Profr. Erick Soto Ramírez</a:t>
            </a:r>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r>
              <a:rPr lang="es-MX" dirty="0" smtClean="0"/>
              <a:t>Tema 4</a:t>
            </a:r>
            <a:endParaRPr lang="es-MX" dirty="0"/>
          </a:p>
        </p:txBody>
      </p:sp>
      <p:sp>
        <p:nvSpPr>
          <p:cNvPr id="5" name="4 Marcador de pie de página"/>
          <p:cNvSpPr>
            <a:spLocks noGrp="1"/>
          </p:cNvSpPr>
          <p:nvPr>
            <p:ph type="ftr" sz="quarter" idx="11"/>
          </p:nvPr>
        </p:nvSpPr>
        <p:spPr/>
        <p:txBody>
          <a:bodyPr/>
          <a:lstStyle/>
          <a:p>
            <a:r>
              <a:rPr lang="es-MX" smtClean="0"/>
              <a:t>Profr. Erick Soto Ramírez</a:t>
            </a:r>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i="1" dirty="0" smtClean="0"/>
              <a:t>Es importante reconocer públicamente su labor, buscando que cunda su ejemplo.</a:t>
            </a:r>
            <a:endParaRPr lang="es-MX" dirty="0" smtClean="0"/>
          </a:p>
          <a:p>
            <a:endParaRPr lang="es-MX" dirty="0"/>
          </a:p>
        </p:txBody>
      </p:sp>
      <p:sp>
        <p:nvSpPr>
          <p:cNvPr id="5" name="4 Marcador de pie de página"/>
          <p:cNvSpPr>
            <a:spLocks noGrp="1"/>
          </p:cNvSpPr>
          <p:nvPr>
            <p:ph type="ftr" sz="quarter" idx="11"/>
          </p:nvPr>
        </p:nvSpPr>
        <p:spPr/>
        <p:txBody>
          <a:bodyPr/>
          <a:lstStyle/>
          <a:p>
            <a:r>
              <a:rPr lang="es-MX" smtClean="0"/>
              <a:t>Profr. Erick Soto Ramírez</a:t>
            </a:r>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i="1" dirty="0" smtClean="0"/>
              <a:t>Si sobrepasa cierto límite el jefe tendrá que darle un toque de atención. </a:t>
            </a:r>
          </a:p>
          <a:p>
            <a:pPr marL="0" marR="0" indent="0" algn="l" defTabSz="914400" rtl="0" eaLnBrk="1" fontAlgn="auto" latinLnBrk="0" hangingPunct="1">
              <a:lnSpc>
                <a:spcPct val="100000"/>
              </a:lnSpc>
              <a:spcBef>
                <a:spcPts val="0"/>
              </a:spcBef>
              <a:spcAft>
                <a:spcPts val="0"/>
              </a:spcAft>
              <a:buClrTx/>
              <a:buSzTx/>
              <a:buFontTx/>
              <a:buNone/>
              <a:tabLst/>
              <a:defRPr/>
            </a:pPr>
            <a:r>
              <a:rPr lang="es-MX" i="1" dirty="0" smtClean="0"/>
              <a:t>Es importante saber</a:t>
            </a:r>
            <a:r>
              <a:rPr lang="es-MX" i="1" baseline="0" dirty="0" smtClean="0"/>
              <a:t> de manejar esta situación</a:t>
            </a:r>
            <a:endParaRPr lang="es-MX" dirty="0" smtClean="0"/>
          </a:p>
        </p:txBody>
      </p:sp>
      <p:sp>
        <p:nvSpPr>
          <p:cNvPr id="5" name="4 Marcador de pie de página"/>
          <p:cNvSpPr>
            <a:spLocks noGrp="1"/>
          </p:cNvSpPr>
          <p:nvPr>
            <p:ph type="ftr" sz="quarter" idx="11"/>
          </p:nvPr>
        </p:nvSpPr>
        <p:spPr/>
        <p:txBody>
          <a:bodyPr/>
          <a:lstStyle/>
          <a:p>
            <a:r>
              <a:rPr lang="es-MX" smtClean="0"/>
              <a:t>Profr. Erick Soto Ramírez</a:t>
            </a:r>
            <a:endParaRPr 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r>
              <a:rPr lang="es-MX" i="1" dirty="0" smtClean="0"/>
              <a:t>Hay que animarle a que piense en positivo, a que aporte soluciones prácticas.</a:t>
            </a:r>
            <a:endParaRPr lang="es-MX" dirty="0"/>
          </a:p>
        </p:txBody>
      </p:sp>
      <p:sp>
        <p:nvSpPr>
          <p:cNvPr id="5" name="4 Marcador de pie de página"/>
          <p:cNvSpPr>
            <a:spLocks noGrp="1"/>
          </p:cNvSpPr>
          <p:nvPr>
            <p:ph type="ftr" sz="quarter" idx="11"/>
          </p:nvPr>
        </p:nvSpPr>
        <p:spPr/>
        <p:txBody>
          <a:bodyPr/>
          <a:lstStyle/>
          <a:p>
            <a:r>
              <a:rPr lang="es-MX" smtClean="0"/>
              <a:t>Profr. Erick Soto Ramírez</a:t>
            </a:r>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r>
              <a:rPr lang="es-MX" i="1" dirty="0" smtClean="0"/>
              <a:t>En las reuniones no se pueden tolerar sus interrupciones. Si hace falta se le llamará al orden.</a:t>
            </a:r>
            <a:endParaRPr lang="es-MX" dirty="0"/>
          </a:p>
        </p:txBody>
      </p:sp>
      <p:sp>
        <p:nvSpPr>
          <p:cNvPr id="5" name="4 Marcador de pie de página"/>
          <p:cNvSpPr>
            <a:spLocks noGrp="1"/>
          </p:cNvSpPr>
          <p:nvPr>
            <p:ph type="ftr" sz="quarter" idx="11"/>
          </p:nvPr>
        </p:nvSpPr>
        <p:spPr/>
        <p:txBody>
          <a:bodyPr/>
          <a:lstStyle/>
          <a:p>
            <a:r>
              <a:rPr lang="es-MX" smtClean="0"/>
              <a:t>Profr. Erick Soto Ramírez</a:t>
            </a:r>
            <a:endParaRPr 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i="1" dirty="0" smtClean="0"/>
              <a:t>Habrá que animarle a que profundice en algunas de sus consideraciones válidas. </a:t>
            </a:r>
            <a:endParaRPr lang="es-MX" dirty="0" smtClean="0"/>
          </a:p>
          <a:p>
            <a:endParaRPr lang="es-MX" dirty="0"/>
          </a:p>
        </p:txBody>
      </p:sp>
      <p:sp>
        <p:nvSpPr>
          <p:cNvPr id="5" name="4 Marcador de pie de página"/>
          <p:cNvSpPr>
            <a:spLocks noGrp="1"/>
          </p:cNvSpPr>
          <p:nvPr>
            <p:ph type="ftr" sz="quarter" idx="11"/>
          </p:nvPr>
        </p:nvSpPr>
        <p:spPr/>
        <p:txBody>
          <a:bodyPr/>
          <a:lstStyle/>
          <a:p>
            <a:r>
              <a:rPr lang="es-MX" smtClean="0"/>
              <a:t>Profr. Erick Soto Ramírez</a:t>
            </a:r>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r>
              <a:rPr lang="es-ES" smtClean="0"/>
              <a:t>Erick Soto Ramírez</a:t>
            </a:r>
            <a:endParaRPr lang="es-ES"/>
          </a:p>
        </p:txBody>
      </p:sp>
      <p:sp>
        <p:nvSpPr>
          <p:cNvPr id="6" name="5 Marcador de número de diapositiva"/>
          <p:cNvSpPr>
            <a:spLocks noGrp="1"/>
          </p:cNvSpPr>
          <p:nvPr>
            <p:ph type="sldNum" sz="quarter" idx="12"/>
          </p:nvPr>
        </p:nvSpPr>
        <p:spPr/>
        <p:txBody>
          <a:bodyPr/>
          <a:lstStyle>
            <a:lvl1pPr>
              <a:defRPr/>
            </a:lvl1pPr>
          </a:lstStyle>
          <a:p>
            <a:fld id="{803D1E0A-0BB2-4AF8-BB7F-A38FFAD68E2C}"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r>
              <a:rPr lang="es-ES" smtClean="0"/>
              <a:t>Erick Soto Ramírez</a:t>
            </a:r>
            <a:endParaRPr lang="es-ES"/>
          </a:p>
        </p:txBody>
      </p:sp>
      <p:sp>
        <p:nvSpPr>
          <p:cNvPr id="6" name="5 Marcador de número de diapositiva"/>
          <p:cNvSpPr>
            <a:spLocks noGrp="1"/>
          </p:cNvSpPr>
          <p:nvPr>
            <p:ph type="sldNum" sz="quarter" idx="12"/>
          </p:nvPr>
        </p:nvSpPr>
        <p:spPr/>
        <p:txBody>
          <a:bodyPr/>
          <a:lstStyle>
            <a:lvl1pPr>
              <a:defRPr/>
            </a:lvl1pPr>
          </a:lstStyle>
          <a:p>
            <a:fld id="{1BB1FD39-0B48-404D-9196-6D16B552EB73}"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r>
              <a:rPr lang="es-ES" smtClean="0"/>
              <a:t>Erick Soto Ramírez</a:t>
            </a:r>
            <a:endParaRPr lang="es-ES"/>
          </a:p>
        </p:txBody>
      </p:sp>
      <p:sp>
        <p:nvSpPr>
          <p:cNvPr id="6" name="5 Marcador de número de diapositiva"/>
          <p:cNvSpPr>
            <a:spLocks noGrp="1"/>
          </p:cNvSpPr>
          <p:nvPr>
            <p:ph type="sldNum" sz="quarter" idx="12"/>
          </p:nvPr>
        </p:nvSpPr>
        <p:spPr/>
        <p:txBody>
          <a:bodyPr/>
          <a:lstStyle>
            <a:lvl1pPr>
              <a:defRPr/>
            </a:lvl1pPr>
          </a:lstStyle>
          <a:p>
            <a:fld id="{5B5A99DA-F7CB-4BDF-A31E-F170AB4915EE}"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r>
              <a:rPr lang="es-ES" smtClean="0"/>
              <a:t>Erick Soto Ramírez</a:t>
            </a:r>
            <a:endParaRPr lang="es-ES"/>
          </a:p>
        </p:txBody>
      </p:sp>
      <p:sp>
        <p:nvSpPr>
          <p:cNvPr id="6" name="5 Marcador de número de diapositiva"/>
          <p:cNvSpPr>
            <a:spLocks noGrp="1"/>
          </p:cNvSpPr>
          <p:nvPr>
            <p:ph type="sldNum" sz="quarter" idx="12"/>
          </p:nvPr>
        </p:nvSpPr>
        <p:spPr/>
        <p:txBody>
          <a:bodyPr/>
          <a:lstStyle>
            <a:lvl1pPr>
              <a:defRPr/>
            </a:lvl1pPr>
          </a:lstStyle>
          <a:p>
            <a:fld id="{91021DB5-355C-4197-8E59-E1EFEAEB5D51}"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1"/>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r>
              <a:rPr lang="es-ES" smtClean="0"/>
              <a:t>Erick Soto Ramírez</a:t>
            </a:r>
            <a:endParaRPr lang="es-ES"/>
          </a:p>
        </p:txBody>
      </p:sp>
      <p:sp>
        <p:nvSpPr>
          <p:cNvPr id="6" name="5 Marcador de número de diapositiva"/>
          <p:cNvSpPr>
            <a:spLocks noGrp="1"/>
          </p:cNvSpPr>
          <p:nvPr>
            <p:ph type="sldNum" sz="quarter" idx="12"/>
          </p:nvPr>
        </p:nvSpPr>
        <p:spPr/>
        <p:txBody>
          <a:bodyPr/>
          <a:lstStyle>
            <a:lvl1pPr>
              <a:defRPr/>
            </a:lvl1pPr>
          </a:lstStyle>
          <a:p>
            <a:fld id="{856B03A9-FC88-473F-BEAC-6110AAD073A6}"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r>
              <a:rPr lang="es-ES" smtClean="0"/>
              <a:t>Erick Soto Ramírez</a:t>
            </a:r>
            <a:endParaRPr lang="es-ES"/>
          </a:p>
        </p:txBody>
      </p:sp>
      <p:sp>
        <p:nvSpPr>
          <p:cNvPr id="7" name="6 Marcador de número de diapositiva"/>
          <p:cNvSpPr>
            <a:spLocks noGrp="1"/>
          </p:cNvSpPr>
          <p:nvPr>
            <p:ph type="sldNum" sz="quarter" idx="12"/>
          </p:nvPr>
        </p:nvSpPr>
        <p:spPr/>
        <p:txBody>
          <a:bodyPr/>
          <a:lstStyle>
            <a:lvl1pPr>
              <a:defRPr/>
            </a:lvl1pPr>
          </a:lstStyle>
          <a:p>
            <a:fld id="{A75B252C-D627-4E1E-A256-FCA4231A4FF9}"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r>
              <a:rPr lang="es-ES" smtClean="0"/>
              <a:t>Erick Soto Ramírez</a:t>
            </a:r>
            <a:endParaRPr lang="es-ES"/>
          </a:p>
        </p:txBody>
      </p:sp>
      <p:sp>
        <p:nvSpPr>
          <p:cNvPr id="9" name="8 Marcador de número de diapositiva"/>
          <p:cNvSpPr>
            <a:spLocks noGrp="1"/>
          </p:cNvSpPr>
          <p:nvPr>
            <p:ph type="sldNum" sz="quarter" idx="12"/>
          </p:nvPr>
        </p:nvSpPr>
        <p:spPr/>
        <p:txBody>
          <a:bodyPr/>
          <a:lstStyle>
            <a:lvl1pPr>
              <a:defRPr/>
            </a:lvl1pPr>
          </a:lstStyle>
          <a:p>
            <a:fld id="{3B5CC53B-33EE-4786-BFED-BDDB5CCC85B1}"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r>
              <a:rPr lang="es-ES" smtClean="0"/>
              <a:t>Erick Soto Ramírez</a:t>
            </a:r>
            <a:endParaRPr lang="es-ES"/>
          </a:p>
        </p:txBody>
      </p:sp>
      <p:sp>
        <p:nvSpPr>
          <p:cNvPr id="5" name="4 Marcador de número de diapositiva"/>
          <p:cNvSpPr>
            <a:spLocks noGrp="1"/>
          </p:cNvSpPr>
          <p:nvPr>
            <p:ph type="sldNum" sz="quarter" idx="12"/>
          </p:nvPr>
        </p:nvSpPr>
        <p:spPr/>
        <p:txBody>
          <a:bodyPr/>
          <a:lstStyle>
            <a:lvl1pPr>
              <a:defRPr/>
            </a:lvl1pPr>
          </a:lstStyle>
          <a:p>
            <a:fld id="{5986F7AE-59A4-4821-858D-5818675104F1}"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r>
              <a:rPr lang="es-ES" smtClean="0"/>
              <a:t>Erick Soto Ramírez</a:t>
            </a:r>
            <a:endParaRPr lang="es-ES"/>
          </a:p>
        </p:txBody>
      </p:sp>
      <p:sp>
        <p:nvSpPr>
          <p:cNvPr id="4" name="3 Marcador de número de diapositiva"/>
          <p:cNvSpPr>
            <a:spLocks noGrp="1"/>
          </p:cNvSpPr>
          <p:nvPr>
            <p:ph type="sldNum" sz="quarter" idx="12"/>
          </p:nvPr>
        </p:nvSpPr>
        <p:spPr/>
        <p:txBody>
          <a:bodyPr/>
          <a:lstStyle>
            <a:lvl1pPr>
              <a:defRPr/>
            </a:lvl1pPr>
          </a:lstStyle>
          <a:p>
            <a:fld id="{5788DFCA-0F09-47A0-A2F8-35F890CEA9C8}"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49"/>
            <a:ext cx="3008313" cy="1162051"/>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r>
              <a:rPr lang="es-ES" smtClean="0"/>
              <a:t>Erick Soto Ramírez</a:t>
            </a:r>
            <a:endParaRPr lang="es-ES"/>
          </a:p>
        </p:txBody>
      </p:sp>
      <p:sp>
        <p:nvSpPr>
          <p:cNvPr id="7" name="6 Marcador de número de diapositiva"/>
          <p:cNvSpPr>
            <a:spLocks noGrp="1"/>
          </p:cNvSpPr>
          <p:nvPr>
            <p:ph type="sldNum" sz="quarter" idx="12"/>
          </p:nvPr>
        </p:nvSpPr>
        <p:spPr/>
        <p:txBody>
          <a:bodyPr/>
          <a:lstStyle>
            <a:lvl1pPr>
              <a:defRPr/>
            </a:lvl1pPr>
          </a:lstStyle>
          <a:p>
            <a:fld id="{92F6AF70-0203-4D3B-8D18-1CDC3ABEDB8F}"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9"/>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r>
              <a:rPr lang="es-ES" smtClean="0"/>
              <a:t>Erick Soto Ramírez</a:t>
            </a:r>
            <a:endParaRPr lang="es-ES"/>
          </a:p>
        </p:txBody>
      </p:sp>
      <p:sp>
        <p:nvSpPr>
          <p:cNvPr id="7" name="6 Marcador de número de diapositiva"/>
          <p:cNvSpPr>
            <a:spLocks noGrp="1"/>
          </p:cNvSpPr>
          <p:nvPr>
            <p:ph type="sldNum" sz="quarter" idx="12"/>
          </p:nvPr>
        </p:nvSpPr>
        <p:spPr/>
        <p:txBody>
          <a:bodyPr/>
          <a:lstStyle>
            <a:lvl1pPr>
              <a:defRPr/>
            </a:lvl1pPr>
          </a:lstStyle>
          <a:p>
            <a:fld id="{EBABC9ED-C479-4870-8871-7CABDA214CEF}"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alphaModFix amt="37000"/>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9"/>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s-ES" smtClean="0"/>
              <a:t>Erick Soto Ramírez</a:t>
            </a:r>
            <a:endParaRPr lang="es-ES"/>
          </a:p>
        </p:txBody>
      </p:sp>
      <p:sp>
        <p:nvSpPr>
          <p:cNvPr id="1030"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968C515-F82E-4572-B8A3-C79B98AE3BA3}"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213" name="Rectangle 165"/>
          <p:cNvSpPr>
            <a:spLocks noChangeArrowheads="1"/>
          </p:cNvSpPr>
          <p:nvPr/>
        </p:nvSpPr>
        <p:spPr bwMode="auto">
          <a:xfrm>
            <a:off x="428596" y="285729"/>
            <a:ext cx="8286808" cy="647700"/>
          </a:xfrm>
          <a:prstGeom prst="rect">
            <a:avLst/>
          </a:prstGeom>
          <a:noFill/>
          <a:ln w="9525">
            <a:noFill/>
            <a:miter lim="800000"/>
            <a:headEnd/>
            <a:tailEnd/>
          </a:ln>
          <a:effectLst/>
        </p:spPr>
        <p:txBody>
          <a:bodyPr anchor="ctr"/>
          <a:lstStyle/>
          <a:p>
            <a:pPr algn="ctr"/>
            <a:r>
              <a:rPr lang="es-MX"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5000" endA="300" endPos="45500" dir="5400000" sy="-100000" algn="bl" rotWithShape="0"/>
                </a:effectLst>
              </a:rPr>
              <a:t>Instituto de Capacitación para el Trabajo del Estado de Puebla</a:t>
            </a:r>
            <a:endParaRPr lang="es-E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5000" endA="300" endPos="45500" dir="5400000" sy="-100000" algn="bl" rotWithShape="0"/>
              </a:effectLst>
            </a:endParaRPr>
          </a:p>
        </p:txBody>
      </p:sp>
      <p:sp>
        <p:nvSpPr>
          <p:cNvPr id="2215" name="Rectangle 167"/>
          <p:cNvSpPr>
            <a:spLocks noChangeArrowheads="1"/>
          </p:cNvSpPr>
          <p:nvPr/>
        </p:nvSpPr>
        <p:spPr bwMode="auto">
          <a:xfrm>
            <a:off x="3714744" y="2571745"/>
            <a:ext cx="4500594" cy="928695"/>
          </a:xfrm>
          <a:prstGeom prst="rect">
            <a:avLst/>
          </a:prstGeom>
          <a:noFill/>
          <a:ln w="9525">
            <a:noFill/>
            <a:miter lim="800000"/>
            <a:headEnd/>
            <a:tailEnd/>
          </a:ln>
          <a:effectLst/>
        </p:spPr>
        <p:txBody>
          <a:bodyPr anchor="ctr"/>
          <a:lstStyle/>
          <a:p>
            <a:pPr algn="ctr"/>
            <a:r>
              <a:rPr lang="es-UY" sz="4800" b="1" dirty="0" smtClean="0">
                <a:ln w="19050">
                  <a:solidFill>
                    <a:schemeClr val="tx2">
                      <a:tint val="1000"/>
                    </a:schemeClr>
                  </a:solidFill>
                  <a:prstDash val="solid"/>
                </a:ln>
                <a:solidFill>
                  <a:schemeClr val="accent3"/>
                </a:solidFill>
                <a:effectLst>
                  <a:glow rad="139700">
                    <a:schemeClr val="accent4">
                      <a:satMod val="175000"/>
                      <a:alpha val="40000"/>
                    </a:schemeClr>
                  </a:glow>
                  <a:outerShdw blurRad="60007" dist="200025" dir="15000000" sy="30000" kx="-1800000" algn="bl" rotWithShape="0">
                    <a:prstClr val="black">
                      <a:alpha val="32000"/>
                    </a:prstClr>
                  </a:outerShdw>
                </a:effectLst>
              </a:rPr>
              <a:t>TRABAJO EN EQUIPO</a:t>
            </a:r>
            <a:endParaRPr lang="es-ES" sz="4800" b="1" dirty="0">
              <a:ln w="19050">
                <a:solidFill>
                  <a:schemeClr val="tx2">
                    <a:tint val="1000"/>
                  </a:schemeClr>
                </a:solidFill>
                <a:prstDash val="solid"/>
              </a:ln>
              <a:solidFill>
                <a:schemeClr val="accent3"/>
              </a:solidFill>
              <a:effectLst>
                <a:glow rad="139700">
                  <a:schemeClr val="accent4">
                    <a:satMod val="175000"/>
                    <a:alpha val="40000"/>
                  </a:schemeClr>
                </a:glow>
                <a:outerShdw blurRad="60007" dist="200025" dir="15000000" sy="30000" kx="-1800000" algn="bl" rotWithShape="0">
                  <a:prstClr val="black">
                    <a:alpha val="32000"/>
                  </a:prstClr>
                </a:outerShdw>
              </a:effectLst>
            </a:endParaRPr>
          </a:p>
        </p:txBody>
      </p:sp>
      <p:pic>
        <p:nvPicPr>
          <p:cNvPr id="8" name="7 Imagen" descr="logo_new sin fondo.png"/>
          <p:cNvPicPr>
            <a:picLocks noChangeAspect="1"/>
          </p:cNvPicPr>
          <p:nvPr/>
        </p:nvPicPr>
        <p:blipFill>
          <a:blip r:embed="rId3" cstate="print"/>
          <a:stretch>
            <a:fillRect/>
          </a:stretch>
        </p:blipFill>
        <p:spPr>
          <a:xfrm>
            <a:off x="357158" y="1643050"/>
            <a:ext cx="2643206" cy="2643207"/>
          </a:xfrm>
          <a:prstGeom prst="rect">
            <a:avLst/>
          </a:prstGeom>
        </p:spPr>
      </p:pic>
      <p:sp>
        <p:nvSpPr>
          <p:cNvPr id="9" name="Rectangle 167"/>
          <p:cNvSpPr>
            <a:spLocks noChangeArrowheads="1"/>
          </p:cNvSpPr>
          <p:nvPr/>
        </p:nvSpPr>
        <p:spPr bwMode="auto">
          <a:xfrm>
            <a:off x="3643306" y="5429265"/>
            <a:ext cx="4500594" cy="928695"/>
          </a:xfrm>
          <a:prstGeom prst="rect">
            <a:avLst/>
          </a:prstGeom>
          <a:noFill/>
          <a:ln w="9525">
            <a:noFill/>
            <a:miter lim="800000"/>
            <a:headEnd/>
            <a:tailEnd/>
          </a:ln>
          <a:effectLst/>
        </p:spPr>
        <p:txBody>
          <a:bodyPr anchor="ctr"/>
          <a:lstStyle/>
          <a:p>
            <a:pPr algn="ctr"/>
            <a:r>
              <a:rPr lang="es-UY" sz="3200" b="1" dirty="0" smtClean="0">
                <a:ln w="19050">
                  <a:solidFill>
                    <a:schemeClr val="accent1">
                      <a:lumMod val="75000"/>
                    </a:schemeClr>
                  </a:solidFill>
                  <a:prstDash val="solid"/>
                </a:ln>
                <a:solidFill>
                  <a:schemeClr val="accent3"/>
                </a:solidFill>
                <a:effectLst>
                  <a:outerShdw blurRad="50000" dist="50800" dir="7500000" algn="tl">
                    <a:srgbClr val="000000">
                      <a:shade val="5000"/>
                      <a:alpha val="35000"/>
                    </a:srgbClr>
                  </a:outerShdw>
                  <a:reflection blurRad="6350" stA="60000" endA="900" endPos="60000" dist="60007" dir="5400000" sy="-100000" algn="bl" rotWithShape="0"/>
                </a:effectLst>
              </a:rPr>
              <a:t>23 de Septiembre</a:t>
            </a:r>
            <a:endParaRPr lang="es-ES" sz="3200" b="1" dirty="0">
              <a:ln w="19050">
                <a:solidFill>
                  <a:schemeClr val="accent1">
                    <a:lumMod val="75000"/>
                  </a:schemeClr>
                </a:solidFill>
                <a:prstDash val="solid"/>
              </a:ln>
              <a:solidFill>
                <a:schemeClr val="accent3"/>
              </a:solidFill>
              <a:effectLst>
                <a:outerShdw blurRad="50000" dist="50800" dir="7500000" algn="tl">
                  <a:srgbClr val="000000">
                    <a:shade val="5000"/>
                    <a:alpha val="35000"/>
                  </a:srgbClr>
                </a:outerShdw>
                <a:reflection blurRad="6350" stA="60000" endA="900" endPos="60000" dist="60007" dir="5400000" sy="-100000" algn="bl" rotWithShape="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MX" sz="3600" b="1" i="1" dirty="0" smtClean="0"/>
              <a:t>Comunicación</a:t>
            </a:r>
            <a:endParaRPr lang="es-MX" sz="3600" dirty="0"/>
          </a:p>
        </p:txBody>
      </p:sp>
      <p:sp>
        <p:nvSpPr>
          <p:cNvPr id="3" name="2 Marcador de contenido"/>
          <p:cNvSpPr>
            <a:spLocks noGrp="1"/>
          </p:cNvSpPr>
          <p:nvPr>
            <p:ph idx="1"/>
          </p:nvPr>
        </p:nvSpPr>
        <p:spPr>
          <a:xfrm>
            <a:off x="500034" y="1357299"/>
            <a:ext cx="8358246" cy="3786215"/>
          </a:xfrm>
        </p:spPr>
        <p:txBody>
          <a:bodyPr>
            <a:normAutofit lnSpcReduction="10000"/>
          </a:bodyPr>
          <a:lstStyle/>
          <a:p>
            <a:r>
              <a:rPr lang="es-MX" i="1" dirty="0" smtClean="0"/>
              <a:t>El trabajo en equipo exige una comunicación abierta entre todos sus miembros, esencial para poder coordinar las distintas actuaciones individuales. </a:t>
            </a:r>
            <a:endParaRPr lang="es-MX" dirty="0" smtClean="0"/>
          </a:p>
          <a:p>
            <a:r>
              <a:rPr lang="es-MX" i="1" dirty="0" smtClean="0"/>
              <a:t>El equipo funciona como una maquinaria con diversos engranajes; todos deben funcionar a la perfección, si uno falla el equipo fracasa. </a:t>
            </a:r>
            <a:endParaRPr lang="es-MX" dirty="0" smtClean="0"/>
          </a:p>
        </p:txBody>
      </p:sp>
      <p:sp>
        <p:nvSpPr>
          <p:cNvPr id="4" name="3 Marcador de pie de página"/>
          <p:cNvSpPr>
            <a:spLocks noGrp="1"/>
          </p:cNvSpPr>
          <p:nvPr>
            <p:ph type="ftr" sz="quarter" idx="11"/>
          </p:nvPr>
        </p:nvSpPr>
        <p:spPr/>
        <p:txBody>
          <a:bodyPr/>
          <a:lstStyle/>
          <a:p>
            <a:r>
              <a:rPr lang="es-ES" smtClean="0"/>
              <a:t>Erick Soto Ramírez</a:t>
            </a:r>
            <a:endParaRPr lang="es-E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600" b="1" i="1" dirty="0" smtClean="0"/>
              <a:t>Confianza</a:t>
            </a:r>
            <a:endParaRPr lang="es-MX" sz="3600" dirty="0"/>
          </a:p>
        </p:txBody>
      </p:sp>
      <p:sp>
        <p:nvSpPr>
          <p:cNvPr id="3" name="2 Marcador de contenido"/>
          <p:cNvSpPr>
            <a:spLocks noGrp="1"/>
          </p:cNvSpPr>
          <p:nvPr>
            <p:ph idx="1"/>
          </p:nvPr>
        </p:nvSpPr>
        <p:spPr>
          <a:xfrm>
            <a:off x="214282" y="1285861"/>
            <a:ext cx="8715436" cy="3857652"/>
          </a:xfrm>
        </p:spPr>
        <p:txBody>
          <a:bodyPr>
            <a:normAutofit fontScale="92500" lnSpcReduction="20000"/>
          </a:bodyPr>
          <a:lstStyle/>
          <a:p>
            <a:r>
              <a:rPr lang="es-MX" i="1" dirty="0" smtClean="0"/>
              <a:t>Cada persona confía en el buen hacer del resto de sus compañeros. Esta confianza le lleva a aceptar anteponer el éxito del equipo al propio lucimiento personal. </a:t>
            </a:r>
            <a:endParaRPr lang="es-MX" dirty="0" smtClean="0"/>
          </a:p>
          <a:p>
            <a:r>
              <a:rPr lang="es-MX" i="1" dirty="0" smtClean="0"/>
              <a:t>Cada miembro trata de aportar lo mejor de si mismo, no buscando destacar entre sus compañeros sino porque confía en que estos harán lo mismo; sabe que éste es el único modo de que el equipo pueda lograr su objetivo. </a:t>
            </a:r>
            <a:endParaRPr lang="es-MX" dirty="0" smtClean="0"/>
          </a:p>
        </p:txBody>
      </p:sp>
      <p:sp>
        <p:nvSpPr>
          <p:cNvPr id="4" name="3 Marcador de pie de página"/>
          <p:cNvSpPr>
            <a:spLocks noGrp="1"/>
          </p:cNvSpPr>
          <p:nvPr>
            <p:ph type="ftr" sz="quarter" idx="11"/>
          </p:nvPr>
        </p:nvSpPr>
        <p:spPr/>
        <p:txBody>
          <a:bodyPr/>
          <a:lstStyle/>
          <a:p>
            <a:r>
              <a:rPr lang="es-ES" smtClean="0"/>
              <a:t>Erick Soto Ramírez</a:t>
            </a:r>
            <a:endParaRPr lang="es-E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600" b="1" i="1" dirty="0" smtClean="0"/>
              <a:t>Compromiso</a:t>
            </a:r>
            <a:endParaRPr lang="es-MX" sz="3600" dirty="0"/>
          </a:p>
        </p:txBody>
      </p:sp>
      <p:sp>
        <p:nvSpPr>
          <p:cNvPr id="3" name="2 Marcador de contenido"/>
          <p:cNvSpPr>
            <a:spLocks noGrp="1"/>
          </p:cNvSpPr>
          <p:nvPr>
            <p:ph idx="1"/>
          </p:nvPr>
        </p:nvSpPr>
        <p:spPr>
          <a:xfrm>
            <a:off x="500034" y="1285860"/>
            <a:ext cx="8186766" cy="5143536"/>
          </a:xfrm>
        </p:spPr>
        <p:txBody>
          <a:bodyPr>
            <a:normAutofit/>
          </a:bodyPr>
          <a:lstStyle/>
          <a:p>
            <a:r>
              <a:rPr lang="es-MX" i="1" dirty="0" smtClean="0"/>
              <a:t>Cada miembro se compromete a aportar lo mejor de si mismo, a poner todo su empeño en sacar el trabajo adelante. </a:t>
            </a:r>
            <a:endParaRPr lang="es-MX" dirty="0" smtClean="0"/>
          </a:p>
          <a:p>
            <a:r>
              <a:rPr lang="es-MX" i="1" dirty="0" smtClean="0"/>
              <a:t>La organización (empresa, universidad, hospital, etc.) asigna a un equipo la realización de un proyecto determinado: El equipo recibe un cometido determinado, pero suele disponer de </a:t>
            </a:r>
            <a:r>
              <a:rPr lang="es-MX" b="1" i="1" dirty="0" smtClean="0"/>
              <a:t>autonomía para planificarse</a:t>
            </a:r>
            <a:r>
              <a:rPr lang="es-MX" i="1" dirty="0" smtClean="0"/>
              <a:t>, para estructurar el trabajo. </a:t>
            </a:r>
            <a:endParaRPr lang="es-MX" dirty="0" smtClean="0"/>
          </a:p>
          <a:p>
            <a:endParaRPr lang="es-MX" dirty="0"/>
          </a:p>
        </p:txBody>
      </p:sp>
      <p:sp>
        <p:nvSpPr>
          <p:cNvPr id="4" name="3 Marcador de pie de página"/>
          <p:cNvSpPr>
            <a:spLocks noGrp="1"/>
          </p:cNvSpPr>
          <p:nvPr>
            <p:ph type="ftr" sz="quarter" idx="11"/>
          </p:nvPr>
        </p:nvSpPr>
        <p:spPr/>
        <p:txBody>
          <a:bodyPr/>
          <a:lstStyle/>
          <a:p>
            <a:r>
              <a:rPr lang="es-ES" smtClean="0"/>
              <a:t>Erick Soto Ramírez</a:t>
            </a:r>
            <a:endParaRPr lang="es-E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37000"/>
            <a:lum/>
          </a:blip>
          <a:srcRect/>
          <a:stretch>
            <a:fillRect t="-1000" b="-1000"/>
          </a:stretch>
        </a:blipFill>
        <a:effectLst/>
      </p:bgPr>
    </p:bg>
    <p:spTree>
      <p:nvGrpSpPr>
        <p:cNvPr id="1" name=""/>
        <p:cNvGrpSpPr/>
        <p:nvPr/>
      </p:nvGrpSpPr>
      <p:grpSpPr>
        <a:xfrm>
          <a:off x="0" y="0"/>
          <a:ext cx="0" cy="0"/>
          <a:chOff x="0" y="0"/>
          <a:chExt cx="0" cy="0"/>
        </a:xfrm>
      </p:grpSpPr>
      <p:sp>
        <p:nvSpPr>
          <p:cNvPr id="7" name="6 Título"/>
          <p:cNvSpPr>
            <a:spLocks noGrp="1"/>
          </p:cNvSpPr>
          <p:nvPr>
            <p:ph type="ctrTitle"/>
          </p:nvPr>
        </p:nvSpPr>
        <p:spPr>
          <a:xfrm>
            <a:off x="1142976" y="5857892"/>
            <a:ext cx="7772400" cy="785819"/>
          </a:xfrm>
        </p:spPr>
        <p:txBody>
          <a:bodyPr>
            <a:normAutofit/>
          </a:bodyPr>
          <a:lstStyle/>
          <a:p>
            <a:pPr algn="r"/>
            <a:r>
              <a:rPr lang="es-MX" sz="3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Michael </a:t>
            </a:r>
            <a:r>
              <a:rPr lang="es-MX" sz="3600" b="1" i="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Jordan</a:t>
            </a:r>
            <a:endParaRPr lang="es-MX" sz="36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2 Marcador de contenido"/>
          <p:cNvSpPr>
            <a:spLocks noGrp="1"/>
          </p:cNvSpPr>
          <p:nvPr>
            <p:ph type="subTitle" idx="1"/>
          </p:nvPr>
        </p:nvSpPr>
        <p:spPr>
          <a:xfrm>
            <a:off x="357158" y="428604"/>
            <a:ext cx="4929222" cy="5143536"/>
          </a:xfrm>
        </p:spPr>
        <p:txBody>
          <a:bodyPr>
            <a:noAutofit/>
          </a:bodyPr>
          <a:lstStyle/>
          <a:p>
            <a:r>
              <a:rPr lang="es-MX" sz="4400" b="1" dirty="0" smtClean="0">
                <a:ln w="17780" cmpd="sng">
                  <a:solidFill>
                    <a:schemeClr val="tx1"/>
                  </a:solidFill>
                  <a:prstDash val="solid"/>
                  <a:miter lim="800000"/>
                </a:ln>
                <a:effectLst>
                  <a:glow rad="63500">
                    <a:schemeClr val="accent3">
                      <a:satMod val="175000"/>
                      <a:alpha val="40000"/>
                    </a:schemeClr>
                  </a:glow>
                  <a:outerShdw blurRad="50800" algn="tl" rotWithShape="0">
                    <a:srgbClr val="000000"/>
                  </a:outerShdw>
                </a:effectLst>
              </a:rPr>
              <a:t>Los juegos se ganan con talento, pero los campeonatos se ganan con trabajo en equipo y con inteligencia</a:t>
            </a:r>
            <a:endParaRPr lang="es-MX" sz="4400" b="1" dirty="0">
              <a:ln w="17780" cmpd="sng">
                <a:solidFill>
                  <a:schemeClr val="tx1"/>
                </a:solidFill>
                <a:prstDash val="solid"/>
                <a:miter lim="800000"/>
              </a:ln>
              <a:effectLst>
                <a:glow rad="63500">
                  <a:schemeClr val="accent3">
                    <a:satMod val="175000"/>
                    <a:alpha val="40000"/>
                  </a:schemeClr>
                </a:glow>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MX" dirty="0" smtClean="0"/>
              <a:t>Liderazgo</a:t>
            </a:r>
            <a:endParaRPr lang="es-MX" dirty="0"/>
          </a:p>
        </p:txBody>
      </p:sp>
      <p:sp>
        <p:nvSpPr>
          <p:cNvPr id="3" name="2 Marcador de contenido"/>
          <p:cNvSpPr>
            <a:spLocks noGrp="1"/>
          </p:cNvSpPr>
          <p:nvPr>
            <p:ph idx="1"/>
          </p:nvPr>
        </p:nvSpPr>
        <p:spPr/>
        <p:txBody>
          <a:bodyPr/>
          <a:lstStyle/>
          <a:p>
            <a:r>
              <a:rPr lang="es-MX" dirty="0" smtClean="0"/>
              <a:t>Si sus palabras no están bien respaldadas por un buen rendimiento y el trabajo duro, no sirve de nada.</a:t>
            </a:r>
            <a:endParaRPr lang="es-MX" dirty="0"/>
          </a:p>
        </p:txBody>
      </p:sp>
      <p:sp>
        <p:nvSpPr>
          <p:cNvPr id="4" name="3 Marcador de pie de página"/>
          <p:cNvSpPr>
            <a:spLocks noGrp="1"/>
          </p:cNvSpPr>
          <p:nvPr>
            <p:ph type="ftr" sz="quarter" idx="11"/>
          </p:nvPr>
        </p:nvSpPr>
        <p:spPr/>
        <p:txBody>
          <a:bodyPr/>
          <a:lstStyle/>
          <a:p>
            <a:r>
              <a:rPr lang="es-ES" smtClean="0"/>
              <a:t>Erick Soto Ramírez</a:t>
            </a:r>
            <a:endParaRPr lang="es-E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i="1" dirty="0" smtClean="0"/>
              <a:t>Roles dentro del equipo</a:t>
            </a:r>
            <a:endParaRPr lang="es-MX" dirty="0"/>
          </a:p>
        </p:txBody>
      </p:sp>
      <p:pic>
        <p:nvPicPr>
          <p:cNvPr id="6" name="5 Marcador de contenido" descr="4.jpg"/>
          <p:cNvPicPr>
            <a:picLocks noGrp="1" noChangeAspect="1"/>
          </p:cNvPicPr>
          <p:nvPr>
            <p:ph sz="half" idx="1"/>
          </p:nvPr>
        </p:nvPicPr>
        <p:blipFill>
          <a:blip r:embed="rId3" cstate="print"/>
          <a:stretch>
            <a:fillRect/>
          </a:stretch>
        </p:blipFill>
        <p:spPr>
          <a:xfrm>
            <a:off x="214282" y="2190742"/>
            <a:ext cx="3612972" cy="2720191"/>
          </a:xfrm>
        </p:spPr>
      </p:pic>
      <p:sp>
        <p:nvSpPr>
          <p:cNvPr id="7" name="6 Marcador de contenido"/>
          <p:cNvSpPr>
            <a:spLocks noGrp="1"/>
          </p:cNvSpPr>
          <p:nvPr>
            <p:ph sz="half" idx="2"/>
          </p:nvPr>
        </p:nvSpPr>
        <p:spPr>
          <a:xfrm>
            <a:off x="4143372" y="1428736"/>
            <a:ext cx="4786346" cy="5072099"/>
          </a:xfrm>
        </p:spPr>
        <p:txBody>
          <a:bodyPr/>
          <a:lstStyle/>
          <a:p>
            <a:r>
              <a:rPr lang="es-MX" i="1" dirty="0" smtClean="0"/>
              <a:t>Dentro de un equipo de trabajo es fácil encontrar unos </a:t>
            </a:r>
            <a:r>
              <a:rPr lang="es-MX" b="1" i="1" dirty="0" smtClean="0"/>
              <a:t>roles muy característicos</a:t>
            </a:r>
            <a:r>
              <a:rPr lang="es-MX" i="1" dirty="0" smtClean="0"/>
              <a:t>, algunos positivos para el desempeño del equipo, mientras que otros pueden resultar muy negativos. </a:t>
            </a:r>
            <a:endParaRPr lang="es-MX" dirty="0" smtClean="0"/>
          </a:p>
          <a:p>
            <a:endParaRPr lang="es-MX" dirty="0"/>
          </a:p>
        </p:txBody>
      </p:sp>
      <p:sp>
        <p:nvSpPr>
          <p:cNvPr id="3" name="2 Marcador de pie de página"/>
          <p:cNvSpPr>
            <a:spLocks noGrp="1"/>
          </p:cNvSpPr>
          <p:nvPr>
            <p:ph type="ftr" sz="quarter" idx="11"/>
          </p:nvPr>
        </p:nvSpPr>
        <p:spPr/>
        <p:txBody>
          <a:bodyPr/>
          <a:lstStyle/>
          <a:p>
            <a:r>
              <a:rPr lang="es-ES" smtClean="0"/>
              <a:t>Erick Soto Ramírez</a:t>
            </a:r>
            <a:endParaRPr lang="es-E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i="1" dirty="0" smtClean="0"/>
              <a:t>La persona positiva</a:t>
            </a:r>
            <a:r>
              <a:rPr lang="es-MX" i="1" dirty="0" smtClean="0"/>
              <a:t>:</a:t>
            </a:r>
            <a:endParaRPr lang="es-MX" dirty="0"/>
          </a:p>
        </p:txBody>
      </p:sp>
      <p:sp>
        <p:nvSpPr>
          <p:cNvPr id="4" name="3 Marcador de contenido"/>
          <p:cNvSpPr>
            <a:spLocks noGrp="1"/>
          </p:cNvSpPr>
          <p:nvPr>
            <p:ph sz="half" idx="1"/>
          </p:nvPr>
        </p:nvSpPr>
        <p:spPr/>
        <p:txBody>
          <a:bodyPr/>
          <a:lstStyle/>
          <a:p>
            <a:r>
              <a:rPr lang="es-MX" i="1" dirty="0" smtClean="0"/>
              <a:t>Empuja hacia delante, busca el éxito del equipo y se involucra decididamente en el proyecto; contagia su entusiasmo al resto de los compañeros. </a:t>
            </a:r>
            <a:r>
              <a:rPr lang="es-MX" dirty="0" smtClean="0"/>
              <a:t/>
            </a:r>
            <a:br>
              <a:rPr lang="es-MX" dirty="0" smtClean="0"/>
            </a:br>
            <a:endParaRPr lang="es-MX" dirty="0"/>
          </a:p>
        </p:txBody>
      </p:sp>
      <p:pic>
        <p:nvPicPr>
          <p:cNvPr id="6" name="5 Marcador de contenido" descr="Positiva.jpg"/>
          <p:cNvPicPr>
            <a:picLocks noGrp="1" noChangeAspect="1"/>
          </p:cNvPicPr>
          <p:nvPr>
            <p:ph sz="half" idx="2"/>
          </p:nvPr>
        </p:nvPicPr>
        <p:blipFill>
          <a:blip r:embed="rId3" cstate="print"/>
          <a:stretch>
            <a:fillRect/>
          </a:stretch>
        </p:blipFill>
        <p:spPr>
          <a:xfrm>
            <a:off x="4970264" y="1600201"/>
            <a:ext cx="3394472" cy="4525963"/>
          </a:xfrm>
        </p:spPr>
      </p:pic>
      <p:sp>
        <p:nvSpPr>
          <p:cNvPr id="3" name="2 Marcador de pie de página"/>
          <p:cNvSpPr>
            <a:spLocks noGrp="1"/>
          </p:cNvSpPr>
          <p:nvPr>
            <p:ph type="ftr" sz="quarter" idx="11"/>
          </p:nvPr>
        </p:nvSpPr>
        <p:spPr/>
        <p:txBody>
          <a:bodyPr/>
          <a:lstStyle/>
          <a:p>
            <a:r>
              <a:rPr lang="es-ES" smtClean="0"/>
              <a:t>Erick Soto Ramírez</a:t>
            </a:r>
            <a:endParaRPr lang="es-E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i="1" dirty="0" smtClean="0"/>
              <a:t>El crítico</a:t>
            </a:r>
            <a:endParaRPr lang="es-MX" dirty="0"/>
          </a:p>
        </p:txBody>
      </p:sp>
      <p:sp>
        <p:nvSpPr>
          <p:cNvPr id="3" name="2 Marcador de contenido"/>
          <p:cNvSpPr>
            <a:spLocks noGrp="1"/>
          </p:cNvSpPr>
          <p:nvPr>
            <p:ph sz="half" idx="1"/>
          </p:nvPr>
        </p:nvSpPr>
        <p:spPr>
          <a:xfrm>
            <a:off x="214282" y="1238235"/>
            <a:ext cx="4714908" cy="5238787"/>
          </a:xfrm>
        </p:spPr>
        <p:txBody>
          <a:bodyPr/>
          <a:lstStyle/>
          <a:p>
            <a:r>
              <a:rPr lang="es-MX" i="1" dirty="0" smtClean="0"/>
              <a:t>Es una persona destructiva, todo le parece mal pero no aporta soluciones; los compañeros son unos inútiles a diferencia de él que es perfecto. Es una persona que deteriora el ambiente de trabajo. </a:t>
            </a:r>
            <a:endParaRPr lang="es-MX" dirty="0" smtClean="0"/>
          </a:p>
          <a:p>
            <a:endParaRPr lang="es-MX" dirty="0"/>
          </a:p>
        </p:txBody>
      </p:sp>
      <p:pic>
        <p:nvPicPr>
          <p:cNvPr id="5" name="4 Marcador de contenido" descr="criticona.jpg"/>
          <p:cNvPicPr>
            <a:picLocks noGrp="1" noChangeAspect="1"/>
          </p:cNvPicPr>
          <p:nvPr>
            <p:ph sz="half" idx="2"/>
          </p:nvPr>
        </p:nvPicPr>
        <p:blipFill>
          <a:blip r:embed="rId3" cstate="print"/>
          <a:stretch>
            <a:fillRect/>
          </a:stretch>
        </p:blipFill>
        <p:spPr>
          <a:xfrm>
            <a:off x="5214910" y="1714488"/>
            <a:ext cx="3929090" cy="3929091"/>
          </a:xfrm>
          <a:prstGeom prst="rect">
            <a:avLst/>
          </a:prstGeom>
          <a:ln>
            <a:noFill/>
          </a:ln>
          <a:effectLst>
            <a:softEdge rad="112500"/>
          </a:effectLst>
        </p:spPr>
      </p:pic>
      <p:sp>
        <p:nvSpPr>
          <p:cNvPr id="4" name="3 Marcador de pie de página"/>
          <p:cNvSpPr>
            <a:spLocks noGrp="1"/>
          </p:cNvSpPr>
          <p:nvPr>
            <p:ph type="ftr" sz="quarter" idx="11"/>
          </p:nvPr>
        </p:nvSpPr>
        <p:spPr/>
        <p:txBody>
          <a:bodyPr/>
          <a:lstStyle/>
          <a:p>
            <a:r>
              <a:rPr lang="es-ES" smtClean="0"/>
              <a:t>Erick Soto Ramírez</a:t>
            </a:r>
            <a:endParaRPr lang="es-E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i="1" dirty="0" smtClean="0"/>
              <a:t>El discutidor</a:t>
            </a:r>
            <a:endParaRPr lang="es-MX" dirty="0"/>
          </a:p>
        </p:txBody>
      </p:sp>
      <p:sp>
        <p:nvSpPr>
          <p:cNvPr id="3" name="2 Marcador de contenido"/>
          <p:cNvSpPr>
            <a:spLocks noGrp="1"/>
          </p:cNvSpPr>
          <p:nvPr>
            <p:ph sz="half" idx="1"/>
          </p:nvPr>
        </p:nvSpPr>
        <p:spPr>
          <a:xfrm>
            <a:off x="285720" y="1357297"/>
            <a:ext cx="8572560" cy="2786083"/>
          </a:xfrm>
        </p:spPr>
        <p:txBody>
          <a:bodyPr/>
          <a:lstStyle/>
          <a:p>
            <a:r>
              <a:rPr lang="es-MX" i="1" dirty="0" smtClean="0"/>
              <a:t>No está de acuerdo con nada, siempre defiende otra tesis. Es una persona pesada pero sin ánimo destructivo, a diferencia del anterior. Es un inconformista permanente y aunque busca el bien del equipo sólo consigue sacar a la gente de quicio. </a:t>
            </a:r>
            <a:endParaRPr lang="es-MX" dirty="0" smtClean="0"/>
          </a:p>
          <a:p>
            <a:endParaRPr lang="es-MX" dirty="0"/>
          </a:p>
        </p:txBody>
      </p:sp>
      <p:pic>
        <p:nvPicPr>
          <p:cNvPr id="5" name="4 Marcador de contenido" descr="discutir.jpg"/>
          <p:cNvPicPr>
            <a:picLocks noGrp="1" noChangeAspect="1"/>
          </p:cNvPicPr>
          <p:nvPr>
            <p:ph sz="half" idx="2"/>
          </p:nvPr>
        </p:nvPicPr>
        <p:blipFill>
          <a:blip r:embed="rId3" cstate="print"/>
          <a:stretch>
            <a:fillRect/>
          </a:stretch>
        </p:blipFill>
        <p:spPr>
          <a:xfrm>
            <a:off x="4857752" y="4339467"/>
            <a:ext cx="3071834" cy="2066363"/>
          </a:xfrm>
          <a:prstGeom prst="rect">
            <a:avLst/>
          </a:prstGeom>
          <a:ln>
            <a:noFill/>
          </a:ln>
          <a:effectLst>
            <a:softEdge rad="112500"/>
          </a:effectLst>
        </p:spPr>
      </p:pic>
      <p:sp>
        <p:nvSpPr>
          <p:cNvPr id="4" name="3 Marcador de pie de página"/>
          <p:cNvSpPr>
            <a:spLocks noGrp="1"/>
          </p:cNvSpPr>
          <p:nvPr>
            <p:ph type="ftr" sz="quarter" idx="11"/>
          </p:nvPr>
        </p:nvSpPr>
        <p:spPr/>
        <p:txBody>
          <a:bodyPr/>
          <a:lstStyle/>
          <a:p>
            <a:r>
              <a:rPr lang="es-ES" smtClean="0"/>
              <a:t>Erick Soto Ramírez</a:t>
            </a:r>
            <a:endParaRPr lang="es-E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i="1" dirty="0" smtClean="0"/>
              <a:t>El bocazas</a:t>
            </a:r>
            <a:endParaRPr lang="es-MX" dirty="0"/>
          </a:p>
        </p:txBody>
      </p:sp>
      <p:sp>
        <p:nvSpPr>
          <p:cNvPr id="3" name="2 Marcador de contenido"/>
          <p:cNvSpPr>
            <a:spLocks noGrp="1"/>
          </p:cNvSpPr>
          <p:nvPr>
            <p:ph sz="half" idx="1"/>
          </p:nvPr>
        </p:nvSpPr>
        <p:spPr>
          <a:xfrm>
            <a:off x="428596" y="1600200"/>
            <a:ext cx="4067204" cy="4900635"/>
          </a:xfrm>
        </p:spPr>
        <p:txBody>
          <a:bodyPr/>
          <a:lstStyle/>
          <a:p>
            <a:r>
              <a:rPr lang="es-MX" i="1" dirty="0" smtClean="0"/>
              <a:t>Nunca está callado, discute aunque no entienda del tema, dificulta y alarga las reuniones, interrumpe permanentemente, impide que la gente se centre en la tarea. </a:t>
            </a:r>
            <a:endParaRPr lang="es-MX" dirty="0" smtClean="0"/>
          </a:p>
          <a:p>
            <a:endParaRPr lang="es-MX" dirty="0"/>
          </a:p>
        </p:txBody>
      </p:sp>
      <p:pic>
        <p:nvPicPr>
          <p:cNvPr id="5" name="4 Marcador de contenido" descr="confundido.jpg"/>
          <p:cNvPicPr>
            <a:picLocks noGrp="1" noChangeAspect="1"/>
          </p:cNvPicPr>
          <p:nvPr>
            <p:ph sz="half" idx="2"/>
          </p:nvPr>
        </p:nvPicPr>
        <p:blipFill>
          <a:blip r:embed="rId3" cstate="print"/>
          <a:stretch>
            <a:fillRect/>
          </a:stretch>
        </p:blipFill>
        <p:spPr>
          <a:xfrm>
            <a:off x="4714878" y="1500175"/>
            <a:ext cx="3881467" cy="4212445"/>
          </a:xfrm>
          <a:prstGeom prst="rect">
            <a:avLst/>
          </a:prstGeom>
          <a:ln>
            <a:noFill/>
          </a:ln>
          <a:effectLst>
            <a:softEdge rad="112500"/>
          </a:effectLst>
        </p:spPr>
      </p:pic>
      <p:sp>
        <p:nvSpPr>
          <p:cNvPr id="4" name="3 Marcador de pie de página"/>
          <p:cNvSpPr>
            <a:spLocks noGrp="1"/>
          </p:cNvSpPr>
          <p:nvPr>
            <p:ph type="ftr" sz="quarter" idx="11"/>
          </p:nvPr>
        </p:nvSpPr>
        <p:spPr/>
        <p:txBody>
          <a:bodyPr/>
          <a:lstStyle/>
          <a:p>
            <a:r>
              <a:rPr lang="es-ES" smtClean="0"/>
              <a:t>Erick Soto Ramírez</a:t>
            </a:r>
            <a:endParaRPr lang="es-E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¿Qué es el trabajo en equipo?</a:t>
            </a:r>
            <a:endParaRPr lang="es-MX" dirty="0"/>
          </a:p>
        </p:txBody>
      </p:sp>
      <p:pic>
        <p:nvPicPr>
          <p:cNvPr id="4" name="3 Marcador de contenido" descr="3.jpg"/>
          <p:cNvPicPr>
            <a:picLocks noGrp="1" noChangeAspect="1"/>
          </p:cNvPicPr>
          <p:nvPr>
            <p:ph idx="1"/>
          </p:nvPr>
        </p:nvPicPr>
        <p:blipFill>
          <a:blip r:embed="rId3" cstate="print"/>
          <a:stretch>
            <a:fillRect/>
          </a:stretch>
        </p:blipFill>
        <p:spPr>
          <a:xfrm>
            <a:off x="3000364" y="1714488"/>
            <a:ext cx="4500586" cy="4500587"/>
          </a:xfrm>
        </p:spPr>
      </p:pic>
      <p:sp>
        <p:nvSpPr>
          <p:cNvPr id="3" name="2 Marcador de pie de página"/>
          <p:cNvSpPr>
            <a:spLocks noGrp="1"/>
          </p:cNvSpPr>
          <p:nvPr>
            <p:ph type="ftr" sz="quarter" idx="11"/>
          </p:nvPr>
        </p:nvSpPr>
        <p:spPr/>
        <p:txBody>
          <a:bodyPr/>
          <a:lstStyle/>
          <a:p>
            <a:r>
              <a:rPr lang="es-ES" smtClean="0"/>
              <a:t>Erick Soto Ramírez</a:t>
            </a:r>
            <a:endParaRPr lang="es-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i="1" dirty="0" smtClean="0"/>
              <a:t>El listillo</a:t>
            </a:r>
            <a:endParaRPr lang="es-MX" dirty="0"/>
          </a:p>
        </p:txBody>
      </p:sp>
      <p:sp>
        <p:nvSpPr>
          <p:cNvPr id="3" name="2 Marcador de contenido"/>
          <p:cNvSpPr>
            <a:spLocks noGrp="1"/>
          </p:cNvSpPr>
          <p:nvPr>
            <p:ph sz="half" idx="1"/>
          </p:nvPr>
        </p:nvSpPr>
        <p:spPr>
          <a:xfrm>
            <a:off x="142844" y="1333486"/>
            <a:ext cx="4857784" cy="5000660"/>
          </a:xfrm>
        </p:spPr>
        <p:txBody>
          <a:bodyPr/>
          <a:lstStyle/>
          <a:p>
            <a:r>
              <a:rPr lang="es-MX" sz="2600" i="1" dirty="0" smtClean="0"/>
              <a:t>El lo sabe todo y de hecho suele tener un nivel de preparación por encima de la media, si bien un tipo de conocimiento muy superficial, muy poco sólido . A veces sus aportaciones resultan oportunas, pero la mayoría de las veces resultan insufribles. </a:t>
            </a:r>
            <a:endParaRPr lang="es-MX" sz="2600" dirty="0" smtClean="0"/>
          </a:p>
          <a:p>
            <a:endParaRPr lang="es-MX" sz="2600" dirty="0"/>
          </a:p>
        </p:txBody>
      </p:sp>
      <p:pic>
        <p:nvPicPr>
          <p:cNvPr id="5" name="4 Marcador de contenido" descr="sabelo-todo.jpg"/>
          <p:cNvPicPr>
            <a:picLocks noGrp="1" noChangeAspect="1"/>
          </p:cNvPicPr>
          <p:nvPr>
            <p:ph sz="half" idx="2"/>
          </p:nvPr>
        </p:nvPicPr>
        <p:blipFill>
          <a:blip r:embed="rId3" cstate="print"/>
          <a:srcRect l="15810" r="15019"/>
          <a:stretch>
            <a:fillRect/>
          </a:stretch>
        </p:blipFill>
        <p:spPr>
          <a:xfrm>
            <a:off x="5000628" y="2143116"/>
            <a:ext cx="3701426" cy="3626901"/>
          </a:xfrm>
          <a:prstGeom prst="rect">
            <a:avLst/>
          </a:prstGeom>
          <a:ln>
            <a:noFill/>
          </a:ln>
          <a:effectLst>
            <a:softEdge rad="112500"/>
          </a:effectLst>
        </p:spPr>
      </p:pic>
      <p:sp>
        <p:nvSpPr>
          <p:cNvPr id="4" name="3 Marcador de pie de página"/>
          <p:cNvSpPr>
            <a:spLocks noGrp="1"/>
          </p:cNvSpPr>
          <p:nvPr>
            <p:ph type="ftr" sz="quarter" idx="11"/>
          </p:nvPr>
        </p:nvSpPr>
        <p:spPr/>
        <p:txBody>
          <a:bodyPr/>
          <a:lstStyle/>
          <a:p>
            <a:r>
              <a:rPr lang="es-ES" smtClean="0"/>
              <a:t>Erick Soto Ramírez</a:t>
            </a:r>
            <a:endParaRPr lang="es-E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i="1" dirty="0" smtClean="0"/>
              <a:t>El pícaro</a:t>
            </a:r>
            <a:endParaRPr lang="es-MX" dirty="0"/>
          </a:p>
        </p:txBody>
      </p:sp>
      <p:sp>
        <p:nvSpPr>
          <p:cNvPr id="3" name="2 Marcador de contenido"/>
          <p:cNvSpPr>
            <a:spLocks noGrp="1"/>
          </p:cNvSpPr>
          <p:nvPr>
            <p:ph sz="half" idx="1"/>
          </p:nvPr>
        </p:nvSpPr>
        <p:spPr>
          <a:xfrm>
            <a:off x="214282" y="1428737"/>
            <a:ext cx="5500726" cy="4697427"/>
          </a:xfrm>
        </p:spPr>
        <p:txBody>
          <a:bodyPr/>
          <a:lstStyle/>
          <a:p>
            <a:r>
              <a:rPr lang="es-MX" i="1" dirty="0" smtClean="0"/>
              <a:t>Se aprovecha del resto de los compañeros, pero lo hace de manera sutil, por lo que sus compañeros apenas se percatan. Su aportación al equipo es nula y suele terminar deteriorando el ambiente de trabajo. </a:t>
            </a:r>
            <a:endParaRPr lang="es-MX" dirty="0" smtClean="0"/>
          </a:p>
          <a:p>
            <a:endParaRPr lang="es-MX" dirty="0"/>
          </a:p>
        </p:txBody>
      </p:sp>
      <p:pic>
        <p:nvPicPr>
          <p:cNvPr id="5" name="4 Marcador de contenido" descr="Polo+Polo.jpg"/>
          <p:cNvPicPr>
            <a:picLocks noGrp="1" noChangeAspect="1"/>
          </p:cNvPicPr>
          <p:nvPr>
            <p:ph sz="half" idx="2"/>
          </p:nvPr>
        </p:nvPicPr>
        <p:blipFill>
          <a:blip r:embed="rId2" cstate="print"/>
          <a:stretch>
            <a:fillRect/>
          </a:stretch>
        </p:blipFill>
        <p:spPr>
          <a:xfrm>
            <a:off x="5857885" y="1523988"/>
            <a:ext cx="2455915" cy="4525433"/>
          </a:xfrm>
          <a:prstGeom prst="rect">
            <a:avLst/>
          </a:prstGeom>
          <a:ln>
            <a:noFill/>
          </a:ln>
          <a:effectLst>
            <a:softEdge rad="112500"/>
          </a:effectLst>
        </p:spPr>
      </p:pic>
      <p:sp>
        <p:nvSpPr>
          <p:cNvPr id="4" name="3 Marcador de pie de página"/>
          <p:cNvSpPr>
            <a:spLocks noGrp="1"/>
          </p:cNvSpPr>
          <p:nvPr>
            <p:ph type="ftr" sz="quarter" idx="11"/>
          </p:nvPr>
        </p:nvSpPr>
        <p:spPr/>
        <p:txBody>
          <a:bodyPr/>
          <a:lstStyle/>
          <a:p>
            <a:r>
              <a:rPr lang="es-ES" smtClean="0"/>
              <a:t>Erick Soto Ramírez</a:t>
            </a:r>
            <a:endParaRPr lang="es-E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i="1" dirty="0" smtClean="0"/>
              <a:t>El cuadriculado</a:t>
            </a:r>
            <a:endParaRPr lang="es-MX" dirty="0"/>
          </a:p>
        </p:txBody>
      </p:sp>
      <p:sp>
        <p:nvSpPr>
          <p:cNvPr id="3" name="2 Marcador de contenido"/>
          <p:cNvSpPr>
            <a:spLocks noGrp="1"/>
          </p:cNvSpPr>
          <p:nvPr>
            <p:ph sz="half" idx="1"/>
          </p:nvPr>
        </p:nvSpPr>
        <p:spPr>
          <a:xfrm>
            <a:off x="142844" y="1333486"/>
            <a:ext cx="4929222" cy="4792679"/>
          </a:xfrm>
        </p:spPr>
        <p:txBody>
          <a:bodyPr/>
          <a:lstStyle/>
          <a:p>
            <a:r>
              <a:rPr lang="es-MX" i="1" dirty="0" smtClean="0"/>
              <a:t>Tiene unos esquemas mentales muy consolidados de los que resulta muy difícil moverle. No dispone de la flexibilidad necesaria para aceptar o al menos considerar otros planteamientos. </a:t>
            </a:r>
            <a:endParaRPr lang="es-MX" dirty="0" smtClean="0"/>
          </a:p>
          <a:p>
            <a:endParaRPr lang="es-MX" dirty="0"/>
          </a:p>
        </p:txBody>
      </p:sp>
      <p:pic>
        <p:nvPicPr>
          <p:cNvPr id="5" name="4 Marcador de contenido" descr="Cabeza cuadrada.jpg"/>
          <p:cNvPicPr>
            <a:picLocks noGrp="1" noChangeAspect="1"/>
          </p:cNvPicPr>
          <p:nvPr>
            <p:ph sz="half" idx="2"/>
          </p:nvPr>
        </p:nvPicPr>
        <p:blipFill>
          <a:blip r:embed="rId2" cstate="print"/>
          <a:srcRect l="26415" r="18749"/>
          <a:stretch>
            <a:fillRect/>
          </a:stretch>
        </p:blipFill>
        <p:spPr>
          <a:xfrm>
            <a:off x="5072066" y="1785927"/>
            <a:ext cx="3214710" cy="4396863"/>
          </a:xfrm>
          <a:prstGeom prst="rect">
            <a:avLst/>
          </a:prstGeom>
          <a:ln>
            <a:noFill/>
          </a:ln>
          <a:effectLst>
            <a:softEdge rad="112500"/>
          </a:effectLst>
        </p:spPr>
      </p:pic>
      <p:sp>
        <p:nvSpPr>
          <p:cNvPr id="4" name="3 Marcador de pie de página"/>
          <p:cNvSpPr>
            <a:spLocks noGrp="1"/>
          </p:cNvSpPr>
          <p:nvPr>
            <p:ph type="ftr" sz="quarter" idx="11"/>
          </p:nvPr>
        </p:nvSpPr>
        <p:spPr/>
        <p:txBody>
          <a:bodyPr/>
          <a:lstStyle/>
          <a:p>
            <a:r>
              <a:rPr lang="es-ES" smtClean="0"/>
              <a:t>Erick Soto Ramírez</a:t>
            </a:r>
            <a:endParaRPr lang="es-E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i="1" dirty="0" smtClean="0"/>
              <a:t>El reservado</a:t>
            </a:r>
            <a:r>
              <a:rPr lang="es-MX" i="1" dirty="0" smtClean="0"/>
              <a:t>: </a:t>
            </a:r>
            <a:endParaRPr lang="es-MX" dirty="0"/>
          </a:p>
        </p:txBody>
      </p:sp>
      <p:sp>
        <p:nvSpPr>
          <p:cNvPr id="3" name="2 Marcador de contenido"/>
          <p:cNvSpPr>
            <a:spLocks noGrp="1"/>
          </p:cNvSpPr>
          <p:nvPr>
            <p:ph sz="half" idx="1"/>
          </p:nvPr>
        </p:nvSpPr>
        <p:spPr>
          <a:xfrm>
            <a:off x="142844" y="1600201"/>
            <a:ext cx="5286412" cy="5067321"/>
          </a:xfrm>
        </p:spPr>
        <p:txBody>
          <a:bodyPr/>
          <a:lstStyle/>
          <a:p>
            <a:r>
              <a:rPr lang="es-MX" i="1" dirty="0" smtClean="0"/>
              <a:t>Le cuesta participar o simplemente no participa y en muchos casos a pesar de dominar la materia. Necesita un primer empujón del resto de sus compañeros, especialmente del jefe, para lanzarse. </a:t>
            </a:r>
            <a:endParaRPr lang="es-MX" dirty="0" smtClean="0"/>
          </a:p>
          <a:p>
            <a:endParaRPr lang="es-MX" dirty="0"/>
          </a:p>
        </p:txBody>
      </p:sp>
      <p:pic>
        <p:nvPicPr>
          <p:cNvPr id="5" name="4 Marcador de contenido" descr="reservado.jpg"/>
          <p:cNvPicPr>
            <a:picLocks noGrp="1" noChangeAspect="1"/>
          </p:cNvPicPr>
          <p:nvPr>
            <p:ph sz="half" idx="2"/>
          </p:nvPr>
        </p:nvPicPr>
        <p:blipFill>
          <a:blip r:embed="rId3" cstate="print"/>
          <a:stretch>
            <a:fillRect/>
          </a:stretch>
        </p:blipFill>
        <p:spPr>
          <a:xfrm>
            <a:off x="5429256" y="1714488"/>
            <a:ext cx="2930752" cy="4363261"/>
          </a:xfrm>
          <a:prstGeom prst="rect">
            <a:avLst/>
          </a:prstGeom>
          <a:ln>
            <a:noFill/>
          </a:ln>
          <a:effectLst>
            <a:softEdge rad="112500"/>
          </a:effectLst>
        </p:spPr>
      </p:pic>
      <p:sp>
        <p:nvSpPr>
          <p:cNvPr id="4" name="3 Marcador de pie de página"/>
          <p:cNvSpPr>
            <a:spLocks noGrp="1"/>
          </p:cNvSpPr>
          <p:nvPr>
            <p:ph type="ftr" sz="quarter" idx="11"/>
          </p:nvPr>
        </p:nvSpPr>
        <p:spPr/>
        <p:txBody>
          <a:bodyPr/>
          <a:lstStyle/>
          <a:p>
            <a:r>
              <a:rPr lang="es-ES" smtClean="0"/>
              <a:t>Erick Soto Ramírez</a:t>
            </a:r>
            <a:endParaRPr lang="es-E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i="1" dirty="0" smtClean="0"/>
              <a:t>El gracioso</a:t>
            </a:r>
            <a:endParaRPr lang="es-MX" dirty="0"/>
          </a:p>
        </p:txBody>
      </p:sp>
      <p:sp>
        <p:nvSpPr>
          <p:cNvPr id="3" name="2 Marcador de contenido"/>
          <p:cNvSpPr>
            <a:spLocks noGrp="1"/>
          </p:cNvSpPr>
          <p:nvPr>
            <p:ph sz="half" idx="1"/>
          </p:nvPr>
        </p:nvSpPr>
        <p:spPr>
          <a:xfrm>
            <a:off x="214282" y="1333485"/>
            <a:ext cx="4643470" cy="5238787"/>
          </a:xfrm>
        </p:spPr>
        <p:txBody>
          <a:bodyPr/>
          <a:lstStyle/>
          <a:p>
            <a:r>
              <a:rPr lang="es-MX" i="1" dirty="0" smtClean="0"/>
              <a:t>El que nunca puede faltar en los equipos. Sus aportaciones profesionales suelen ser muy discretas pero en cambio cumple un papel fundamental: relaja el ambiente, quita tensión.</a:t>
            </a:r>
            <a:endParaRPr lang="es-MX" dirty="0"/>
          </a:p>
        </p:txBody>
      </p:sp>
      <p:pic>
        <p:nvPicPr>
          <p:cNvPr id="7" name="6 Marcador de contenido" descr="payaso.jpg"/>
          <p:cNvPicPr>
            <a:picLocks noGrp="1" noChangeAspect="1"/>
          </p:cNvPicPr>
          <p:nvPr>
            <p:ph sz="half" idx="2"/>
          </p:nvPr>
        </p:nvPicPr>
        <p:blipFill>
          <a:blip r:embed="rId3" cstate="print"/>
          <a:stretch>
            <a:fillRect/>
          </a:stretch>
        </p:blipFill>
        <p:spPr>
          <a:xfrm>
            <a:off x="4919979" y="1600201"/>
            <a:ext cx="3495043" cy="4525433"/>
          </a:xfrm>
        </p:spPr>
      </p:pic>
      <p:sp>
        <p:nvSpPr>
          <p:cNvPr id="4" name="3 Marcador de pie de página"/>
          <p:cNvSpPr>
            <a:spLocks noGrp="1"/>
          </p:cNvSpPr>
          <p:nvPr>
            <p:ph type="ftr" sz="quarter" idx="11"/>
          </p:nvPr>
        </p:nvSpPr>
        <p:spPr/>
        <p:txBody>
          <a:bodyPr/>
          <a:lstStyle/>
          <a:p>
            <a:r>
              <a:rPr lang="es-ES" smtClean="0"/>
              <a:t>Erick Soto Ramírez</a:t>
            </a:r>
            <a:endParaRPr lang="es-E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i="1" dirty="0" smtClean="0"/>
              <a:t>El organizador</a:t>
            </a:r>
            <a:r>
              <a:rPr lang="es-MX" i="1" dirty="0" smtClean="0"/>
              <a:t>. </a:t>
            </a:r>
            <a:endParaRPr lang="es-MX" dirty="0"/>
          </a:p>
        </p:txBody>
      </p:sp>
      <p:sp>
        <p:nvSpPr>
          <p:cNvPr id="3" name="2 Marcador de contenido"/>
          <p:cNvSpPr>
            <a:spLocks noGrp="1"/>
          </p:cNvSpPr>
          <p:nvPr>
            <p:ph sz="half" idx="1"/>
          </p:nvPr>
        </p:nvSpPr>
        <p:spPr>
          <a:xfrm>
            <a:off x="0" y="1333486"/>
            <a:ext cx="4495800" cy="5048285"/>
          </a:xfrm>
        </p:spPr>
        <p:txBody>
          <a:bodyPr/>
          <a:lstStyle/>
          <a:p>
            <a:r>
              <a:rPr lang="es-MX" i="1" dirty="0" smtClean="0"/>
              <a:t>Es clave dentro del equipo, siempre preocupado porque las cosas funcionen, que se vaya avanzando, que se vayan superando las dificultades, que no se pierda el tiempo. </a:t>
            </a:r>
            <a:endParaRPr lang="es-MX" dirty="0" smtClean="0"/>
          </a:p>
          <a:p>
            <a:endParaRPr lang="es-MX" dirty="0"/>
          </a:p>
        </p:txBody>
      </p:sp>
      <p:pic>
        <p:nvPicPr>
          <p:cNvPr id="5" name="4 Marcador de contenido" descr="trabajoenequipo.jpg"/>
          <p:cNvPicPr>
            <a:picLocks noGrp="1" noChangeAspect="1"/>
          </p:cNvPicPr>
          <p:nvPr>
            <p:ph sz="half" idx="2"/>
          </p:nvPr>
        </p:nvPicPr>
        <p:blipFill>
          <a:blip r:embed="rId3" cstate="print"/>
          <a:stretch>
            <a:fillRect/>
          </a:stretch>
        </p:blipFill>
        <p:spPr>
          <a:xfrm>
            <a:off x="4648200" y="2353754"/>
            <a:ext cx="4038600" cy="3018855"/>
          </a:xfrm>
          <a:prstGeom prst="rect">
            <a:avLst/>
          </a:prstGeom>
          <a:ln>
            <a:noFill/>
          </a:ln>
          <a:effectLst>
            <a:softEdge rad="112500"/>
          </a:effectLst>
        </p:spPr>
      </p:pic>
      <p:sp>
        <p:nvSpPr>
          <p:cNvPr id="4" name="3 Marcador de pie de página"/>
          <p:cNvSpPr>
            <a:spLocks noGrp="1"/>
          </p:cNvSpPr>
          <p:nvPr>
            <p:ph type="ftr" sz="quarter" idx="11"/>
          </p:nvPr>
        </p:nvSpPr>
        <p:spPr/>
        <p:txBody>
          <a:bodyPr/>
          <a:lstStyle/>
          <a:p>
            <a:r>
              <a:rPr lang="es-ES" smtClean="0"/>
              <a:t>Erick Soto Ramírez</a:t>
            </a:r>
            <a:endParaRPr lang="es-E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i="1" dirty="0" smtClean="0"/>
              <a:t>El subempleado</a:t>
            </a:r>
            <a:endParaRPr lang="es-MX" dirty="0"/>
          </a:p>
        </p:txBody>
      </p:sp>
      <p:sp>
        <p:nvSpPr>
          <p:cNvPr id="3" name="2 Marcador de contenido"/>
          <p:cNvSpPr>
            <a:spLocks noGrp="1"/>
          </p:cNvSpPr>
          <p:nvPr>
            <p:ph sz="half" idx="1"/>
          </p:nvPr>
        </p:nvSpPr>
        <p:spPr>
          <a:xfrm>
            <a:off x="285720" y="1600201"/>
            <a:ext cx="4210080" cy="4525963"/>
          </a:xfrm>
        </p:spPr>
        <p:txBody>
          <a:bodyPr/>
          <a:lstStyle/>
          <a:p>
            <a:r>
              <a:rPr lang="es-MX" sz="3200" i="1" dirty="0"/>
              <a:t>T</a:t>
            </a:r>
            <a:r>
              <a:rPr lang="es-MX" sz="3200" i="1" dirty="0" smtClean="0"/>
              <a:t>iene asignado unos cometidos muy por debajo de sus capacidades. Termina por aburrirse y perder interés. </a:t>
            </a:r>
            <a:endParaRPr lang="es-MX" sz="3200" dirty="0" smtClean="0"/>
          </a:p>
          <a:p>
            <a:endParaRPr lang="es-MX" dirty="0"/>
          </a:p>
        </p:txBody>
      </p:sp>
      <p:pic>
        <p:nvPicPr>
          <p:cNvPr id="141314" name="Picture 2" descr="C:\Users\Creik\Pictures\ABURRIDO.jpg"/>
          <p:cNvPicPr>
            <a:picLocks noGrp="1" noChangeAspect="1" noChangeArrowheads="1"/>
          </p:cNvPicPr>
          <p:nvPr>
            <p:ph sz="half" idx="2"/>
          </p:nvPr>
        </p:nvPicPr>
        <p:blipFill>
          <a:blip r:embed="rId3" cstate="print"/>
          <a:srcRect/>
          <a:stretch>
            <a:fillRect/>
          </a:stretch>
        </p:blipFill>
        <p:spPr bwMode="auto">
          <a:xfrm>
            <a:off x="4714876" y="2216341"/>
            <a:ext cx="3839276" cy="2783476"/>
          </a:xfrm>
          <a:prstGeom prst="rect">
            <a:avLst/>
          </a:prstGeom>
          <a:ln>
            <a:noFill/>
          </a:ln>
          <a:effectLst>
            <a:softEdge rad="112500"/>
          </a:effectLst>
        </p:spPr>
      </p:pic>
      <p:sp>
        <p:nvSpPr>
          <p:cNvPr id="4" name="3 Marcador de pie de página"/>
          <p:cNvSpPr>
            <a:spLocks noGrp="1"/>
          </p:cNvSpPr>
          <p:nvPr>
            <p:ph type="ftr" sz="quarter" idx="11"/>
          </p:nvPr>
        </p:nvSpPr>
        <p:spPr/>
        <p:txBody>
          <a:bodyPr/>
          <a:lstStyle/>
          <a:p>
            <a:r>
              <a:rPr lang="es-ES" smtClean="0"/>
              <a:t>Erick Soto Ramírez</a:t>
            </a:r>
            <a:endParaRPr lang="es-E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i="1" dirty="0" smtClean="0"/>
              <a:t>El incompetente</a:t>
            </a:r>
            <a:endParaRPr lang="es-MX" dirty="0"/>
          </a:p>
        </p:txBody>
      </p:sp>
      <p:sp>
        <p:nvSpPr>
          <p:cNvPr id="3" name="2 Marcador de contenido"/>
          <p:cNvSpPr>
            <a:spLocks noGrp="1"/>
          </p:cNvSpPr>
          <p:nvPr>
            <p:ph sz="half" idx="1"/>
          </p:nvPr>
        </p:nvSpPr>
        <p:spPr>
          <a:xfrm>
            <a:off x="457200" y="1600201"/>
            <a:ext cx="7615262" cy="4525963"/>
          </a:xfrm>
        </p:spPr>
        <p:txBody>
          <a:bodyPr/>
          <a:lstStyle/>
          <a:p>
            <a:r>
              <a:rPr lang="es-MX" i="1" dirty="0" smtClean="0"/>
              <a:t>Justo lo opuesto del anterior; los cometidos asignados superan claramente sus capacidades. Por no reconocer sus limitaciones irá asumiendo nuevas responsabilidades que no sabrá atender, lo que terminara generando ineficiencias. </a:t>
            </a:r>
            <a:endParaRPr lang="es-MX" dirty="0" smtClean="0"/>
          </a:p>
          <a:p>
            <a:endParaRPr lang="es-MX" sz="3200" dirty="0"/>
          </a:p>
        </p:txBody>
      </p:sp>
      <p:sp>
        <p:nvSpPr>
          <p:cNvPr id="4" name="3 Marcador de pie de página"/>
          <p:cNvSpPr>
            <a:spLocks noGrp="1"/>
          </p:cNvSpPr>
          <p:nvPr>
            <p:ph type="ftr" sz="quarter" idx="11"/>
          </p:nvPr>
        </p:nvSpPr>
        <p:spPr/>
        <p:txBody>
          <a:bodyPr/>
          <a:lstStyle/>
          <a:p>
            <a:r>
              <a:rPr lang="es-ES" smtClean="0"/>
              <a:t>Erick Soto Ramírez</a:t>
            </a:r>
            <a:endParaRPr lang="es-E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14366" y="71423"/>
            <a:ext cx="8229600" cy="1143000"/>
          </a:xfrm>
        </p:spPr>
        <p:txBody>
          <a:bodyPr/>
          <a:lstStyle/>
          <a:p>
            <a:r>
              <a:rPr lang="es-MX" sz="3200" i="1" dirty="0" smtClean="0"/>
              <a:t>Características del miembro ideal de un equipo de trabajo</a:t>
            </a:r>
            <a:endParaRPr lang="es-MX" dirty="0"/>
          </a:p>
        </p:txBody>
      </p:sp>
      <p:sp>
        <p:nvSpPr>
          <p:cNvPr id="5" name="4 Marcador de texto"/>
          <p:cNvSpPr>
            <a:spLocks noGrp="1"/>
          </p:cNvSpPr>
          <p:nvPr>
            <p:ph type="body" idx="1"/>
          </p:nvPr>
        </p:nvSpPr>
        <p:spPr>
          <a:xfrm>
            <a:off x="214282" y="1563666"/>
            <a:ext cx="8572560" cy="817577"/>
          </a:xfrm>
        </p:spPr>
        <p:txBody>
          <a:bodyPr/>
          <a:lstStyle/>
          <a:p>
            <a:r>
              <a:rPr lang="es-MX" i="1" dirty="0"/>
              <a:t>Espíritu de equipo</a:t>
            </a:r>
            <a:r>
              <a:rPr lang="es-MX" i="1" dirty="0" smtClean="0"/>
              <a:t>: </a:t>
            </a:r>
            <a:r>
              <a:rPr lang="es-MX" b="0" i="1" dirty="0" smtClean="0"/>
              <a:t>debe dejar atrás su individualismo (algo que no resulta fácil) y anteponer el interés del equipo. </a:t>
            </a:r>
            <a:endParaRPr lang="es-MX" b="0" dirty="0" smtClean="0"/>
          </a:p>
        </p:txBody>
      </p:sp>
      <p:sp>
        <p:nvSpPr>
          <p:cNvPr id="6" name="5 Marcador de contenido"/>
          <p:cNvSpPr>
            <a:spLocks noGrp="1"/>
          </p:cNvSpPr>
          <p:nvPr>
            <p:ph sz="half" idx="2"/>
          </p:nvPr>
        </p:nvSpPr>
        <p:spPr>
          <a:xfrm>
            <a:off x="2857488" y="2428868"/>
            <a:ext cx="5686436" cy="3951288"/>
          </a:xfrm>
        </p:spPr>
        <p:txBody>
          <a:bodyPr/>
          <a:lstStyle/>
          <a:p>
            <a:r>
              <a:rPr lang="es-MX" b="1" i="1" dirty="0" smtClean="0"/>
              <a:t>Colaborador</a:t>
            </a:r>
            <a:endParaRPr lang="es-MX" i="1" dirty="0" smtClean="0"/>
          </a:p>
          <a:p>
            <a:r>
              <a:rPr lang="es-MX" b="1" i="1" dirty="0" smtClean="0"/>
              <a:t>Respetuoso</a:t>
            </a:r>
            <a:endParaRPr lang="es-MX" i="1" dirty="0" smtClean="0"/>
          </a:p>
          <a:p>
            <a:r>
              <a:rPr lang="es-MX" b="1" i="1" dirty="0" smtClean="0"/>
              <a:t>Buen carácter</a:t>
            </a:r>
            <a:endParaRPr lang="es-MX" i="1" dirty="0" smtClean="0"/>
          </a:p>
          <a:p>
            <a:r>
              <a:rPr lang="es-MX" b="1" i="1" dirty="0" smtClean="0"/>
              <a:t>Leal</a:t>
            </a:r>
            <a:r>
              <a:rPr lang="es-MX" i="1" dirty="0" smtClean="0"/>
              <a:t>:</a:t>
            </a:r>
          </a:p>
          <a:p>
            <a:r>
              <a:rPr lang="es-MX" b="1" i="1" dirty="0" smtClean="0"/>
              <a:t>Asume responsabilidades</a:t>
            </a:r>
          </a:p>
          <a:p>
            <a:r>
              <a:rPr lang="es-MX" b="1" i="1" dirty="0" smtClean="0"/>
              <a:t>Trabajador</a:t>
            </a:r>
          </a:p>
          <a:p>
            <a:r>
              <a:rPr lang="es-MX" b="1" i="1" dirty="0" smtClean="0"/>
              <a:t>Inconformista</a:t>
            </a:r>
            <a:endParaRPr lang="es-MX" dirty="0"/>
          </a:p>
        </p:txBody>
      </p:sp>
      <p:sp>
        <p:nvSpPr>
          <p:cNvPr id="3" name="2 Marcador de pie de página"/>
          <p:cNvSpPr>
            <a:spLocks noGrp="1"/>
          </p:cNvSpPr>
          <p:nvPr>
            <p:ph type="ftr" sz="quarter" idx="11"/>
          </p:nvPr>
        </p:nvSpPr>
        <p:spPr/>
        <p:txBody>
          <a:bodyPr/>
          <a:lstStyle/>
          <a:p>
            <a:r>
              <a:rPr lang="es-ES" smtClean="0"/>
              <a:t>Erick Soto Ramírez</a:t>
            </a:r>
            <a:endParaRPr lang="es-E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428596" y="2571744"/>
            <a:ext cx="8229600" cy="1143000"/>
          </a:xfrm>
        </p:spPr>
        <p:txBody>
          <a:bodyPr/>
          <a:lstStyle/>
          <a:p>
            <a:r>
              <a:rPr lang="es-MX" dirty="0" smtClean="0"/>
              <a:t>Muchas gracias</a:t>
            </a:r>
            <a:endParaRPr lang="es-MX" dirty="0"/>
          </a:p>
        </p:txBody>
      </p:sp>
      <p:sp>
        <p:nvSpPr>
          <p:cNvPr id="2" name="1 Marcador de pie de página"/>
          <p:cNvSpPr>
            <a:spLocks noGrp="1"/>
          </p:cNvSpPr>
          <p:nvPr>
            <p:ph type="ftr" sz="quarter" idx="11"/>
          </p:nvPr>
        </p:nvSpPr>
        <p:spPr/>
        <p:txBody>
          <a:bodyPr/>
          <a:lstStyle/>
          <a:p>
            <a:r>
              <a:rPr lang="es-ES" dirty="0" smtClean="0"/>
              <a:t>Erick Soto Ramírez</a:t>
            </a:r>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p:cNvPicPr>
            <a:picLocks noChangeAspect="1" noChangeArrowheads="1"/>
          </p:cNvPicPr>
          <p:nvPr/>
        </p:nvPicPr>
        <p:blipFill>
          <a:blip r:embed="rId2" cstate="print"/>
          <a:srcRect/>
          <a:stretch>
            <a:fillRect/>
          </a:stretch>
        </p:blipFill>
        <p:spPr bwMode="auto">
          <a:xfrm rot="5400000">
            <a:off x="-527093" y="2241549"/>
            <a:ext cx="5089543" cy="3463917"/>
          </a:xfrm>
          <a:prstGeom prst="rect">
            <a:avLst/>
          </a:prstGeom>
          <a:noFill/>
          <a:ln w="9525">
            <a:noFill/>
            <a:miter lim="800000"/>
            <a:headEnd/>
            <a:tailEnd/>
          </a:ln>
        </p:spPr>
      </p:pic>
      <p:sp>
        <p:nvSpPr>
          <p:cNvPr id="27650" name="Rectangle 2"/>
          <p:cNvSpPr>
            <a:spLocks noGrp="1" noChangeArrowheads="1"/>
          </p:cNvSpPr>
          <p:nvPr>
            <p:ph type="title"/>
          </p:nvPr>
        </p:nvSpPr>
        <p:spPr>
          <a:xfrm>
            <a:off x="358777" y="115888"/>
            <a:ext cx="8785225" cy="792163"/>
          </a:xfrm>
        </p:spPr>
        <p:txBody>
          <a:bodyPr/>
          <a:lstStyle/>
          <a:p>
            <a:pPr eaLnBrk="1" hangingPunct="1">
              <a:defRPr/>
            </a:pPr>
            <a:r>
              <a:rPr lang="es-ES_tradnl" sz="3600" b="1" dirty="0" smtClean="0">
                <a:solidFill>
                  <a:schemeClr val="tx1"/>
                </a:solidFill>
                <a:effectLst>
                  <a:outerShdw blurRad="38100" dist="38100" dir="2700000" algn="tl">
                    <a:srgbClr val="C0C0C0"/>
                  </a:outerShdw>
                </a:effectLst>
                <a:latin typeface="Tahoma" pitchFamily="34" charset="0"/>
              </a:rPr>
              <a:t>El significado de trabajar en equipo</a:t>
            </a:r>
            <a:endParaRPr lang="es-ES" sz="3600" b="1" dirty="0" smtClean="0">
              <a:solidFill>
                <a:schemeClr val="tx1"/>
              </a:solidFill>
              <a:effectLst>
                <a:outerShdw blurRad="38100" dist="38100" dir="2700000" algn="tl">
                  <a:srgbClr val="C0C0C0"/>
                </a:outerShdw>
              </a:effectLst>
              <a:latin typeface="Tahoma" pitchFamily="34" charset="0"/>
            </a:endParaRPr>
          </a:p>
        </p:txBody>
      </p:sp>
      <p:sp>
        <p:nvSpPr>
          <p:cNvPr id="27651" name="Rectangle 3"/>
          <p:cNvSpPr>
            <a:spLocks noGrp="1" noChangeArrowheads="1"/>
          </p:cNvSpPr>
          <p:nvPr>
            <p:ph type="body" idx="1"/>
          </p:nvPr>
        </p:nvSpPr>
        <p:spPr>
          <a:xfrm>
            <a:off x="4143373" y="1047734"/>
            <a:ext cx="4714908" cy="5549917"/>
          </a:xfrm>
        </p:spPr>
        <p:txBody>
          <a:bodyPr/>
          <a:lstStyle/>
          <a:p>
            <a:pPr eaLnBrk="1" hangingPunct="1">
              <a:lnSpc>
                <a:spcPct val="80000"/>
              </a:lnSpc>
              <a:defRPr/>
            </a:pPr>
            <a:endParaRPr lang="es-ES_tradnl" sz="2800" dirty="0" smtClean="0">
              <a:solidFill>
                <a:schemeClr val="accent2">
                  <a:lumMod val="75000"/>
                </a:schemeClr>
              </a:solidFill>
              <a:latin typeface="Tahoma" pitchFamily="34" charset="0"/>
            </a:endParaRPr>
          </a:p>
          <a:p>
            <a:pPr eaLnBrk="1" hangingPunct="1">
              <a:lnSpc>
                <a:spcPct val="80000"/>
              </a:lnSpc>
              <a:defRPr/>
            </a:pPr>
            <a:r>
              <a:rPr lang="es-ES_tradnl" sz="2800" dirty="0" smtClean="0">
                <a:solidFill>
                  <a:schemeClr val="accent2">
                    <a:lumMod val="75000"/>
                  </a:schemeClr>
                </a:solidFill>
                <a:latin typeface="Tahoma" pitchFamily="34" charset="0"/>
              </a:rPr>
              <a:t>Un grupo de personas que persigue un objetivo definido y están de acuerdo con él; que buscan la forma más eficiente de coordinarse para conseguirlo con la participación de todos y se ayuden entre sí.</a:t>
            </a:r>
          </a:p>
          <a:p>
            <a:pPr eaLnBrk="1" hangingPunct="1">
              <a:lnSpc>
                <a:spcPct val="80000"/>
              </a:lnSpc>
              <a:buFontTx/>
              <a:buNone/>
              <a:defRPr/>
            </a:pPr>
            <a:endParaRPr lang="es-ES_tradnl" sz="2800" dirty="0" smtClean="0">
              <a:solidFill>
                <a:schemeClr val="accent2">
                  <a:lumMod val="75000"/>
                </a:schemeClr>
              </a:solidFill>
              <a:latin typeface="Tahoma" pitchFamily="34" charset="0"/>
            </a:endParaRPr>
          </a:p>
          <a:p>
            <a:pPr eaLnBrk="1" hangingPunct="1">
              <a:lnSpc>
                <a:spcPct val="80000"/>
              </a:lnSpc>
              <a:defRPr/>
            </a:pPr>
            <a:endParaRPr lang="es-ES_tradnl" sz="2800" dirty="0" smtClean="0">
              <a:solidFill>
                <a:schemeClr val="accent2">
                  <a:lumMod val="75000"/>
                </a:schemeClr>
              </a:solidFill>
              <a:latin typeface="Tahoma" pitchFamily="34" charset="0"/>
            </a:endParaRPr>
          </a:p>
          <a:p>
            <a:pPr eaLnBrk="1" hangingPunct="1">
              <a:lnSpc>
                <a:spcPct val="80000"/>
              </a:lnSpc>
              <a:defRPr/>
            </a:pPr>
            <a:endParaRPr lang="es-ES_tradnl" sz="2800" b="1" dirty="0" smtClean="0">
              <a:solidFill>
                <a:srgbClr val="0000FF"/>
              </a:solidFill>
              <a:latin typeface="Tahoma" pitchFamily="34" charset="0"/>
            </a:endParaRPr>
          </a:p>
        </p:txBody>
      </p:sp>
      <p:sp>
        <p:nvSpPr>
          <p:cNvPr id="2" name="1 Marcador de pie de página"/>
          <p:cNvSpPr>
            <a:spLocks noGrp="1"/>
          </p:cNvSpPr>
          <p:nvPr>
            <p:ph type="ftr" sz="quarter" idx="11"/>
          </p:nvPr>
        </p:nvSpPr>
        <p:spPr/>
        <p:txBody>
          <a:bodyPr/>
          <a:lstStyle/>
          <a:p>
            <a:r>
              <a:rPr lang="es-ES" smtClean="0"/>
              <a:t>Erick Soto Ramírez</a:t>
            </a:r>
            <a:endParaRPr lang="es-E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just">
              <a:lnSpc>
                <a:spcPct val="90000"/>
              </a:lnSpc>
              <a:buClr>
                <a:srgbClr val="FF0000"/>
              </a:buClr>
              <a:buNone/>
            </a:pPr>
            <a:r>
              <a:rPr lang="es-CO" sz="4000" b="1" i="1" dirty="0" smtClean="0">
                <a:latin typeface="+mj-lt"/>
                <a:cs typeface="Times New Roman" pitchFamily="18" charset="0"/>
              </a:rPr>
              <a:t>El grupo es un pilar para el equipo, el trabajo es el sentido del equipo y el trabajo en equipo, es el RETO para todos.</a:t>
            </a:r>
            <a:endParaRPr lang="es-CO" sz="4000" b="1" dirty="0" smtClean="0">
              <a:latin typeface="+mj-lt"/>
              <a:cs typeface="Times New Roman" pitchFamily="18" charset="0"/>
            </a:endParaRPr>
          </a:p>
          <a:p>
            <a:endParaRPr lang="es-MX" dirty="0"/>
          </a:p>
        </p:txBody>
      </p:sp>
      <p:sp>
        <p:nvSpPr>
          <p:cNvPr id="2" name="1 Marcador de pie de página"/>
          <p:cNvSpPr>
            <a:spLocks noGrp="1"/>
          </p:cNvSpPr>
          <p:nvPr>
            <p:ph type="ftr" sz="quarter" idx="11"/>
          </p:nvPr>
        </p:nvSpPr>
        <p:spPr/>
        <p:txBody>
          <a:bodyPr/>
          <a:lstStyle/>
          <a:p>
            <a:r>
              <a:rPr lang="es-ES" smtClean="0"/>
              <a:t>Erick Soto Ramírez</a:t>
            </a:r>
            <a:endParaRPr lang="es-E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3600" i="1" dirty="0" smtClean="0"/>
              <a:t>El trabajo en equipo se basa en las </a:t>
            </a:r>
            <a:r>
              <a:rPr lang="es-MX" sz="3600" b="1" i="1" dirty="0" smtClean="0"/>
              <a:t>"5 c"</a:t>
            </a:r>
            <a:r>
              <a:rPr lang="es-MX" sz="3600" i="1" dirty="0" smtClean="0"/>
              <a:t>:</a:t>
            </a:r>
            <a:endParaRPr lang="es-MX" sz="3600" dirty="0"/>
          </a:p>
        </p:txBody>
      </p:sp>
      <p:sp>
        <p:nvSpPr>
          <p:cNvPr id="3" name="2 Marcador de contenido"/>
          <p:cNvSpPr>
            <a:spLocks noGrp="1"/>
          </p:cNvSpPr>
          <p:nvPr>
            <p:ph idx="1"/>
          </p:nvPr>
        </p:nvSpPr>
        <p:spPr/>
        <p:txBody>
          <a:bodyPr>
            <a:normAutofit/>
          </a:bodyPr>
          <a:lstStyle/>
          <a:p>
            <a:r>
              <a:rPr lang="es-MX" b="1" i="1" dirty="0" smtClean="0"/>
              <a:t>Complementariedad:</a:t>
            </a:r>
            <a:r>
              <a:rPr lang="es-MX" i="1" dirty="0" smtClean="0"/>
              <a:t> </a:t>
            </a:r>
          </a:p>
          <a:p>
            <a:r>
              <a:rPr lang="es-MX" b="1" i="1" dirty="0" smtClean="0"/>
              <a:t>Coordinación:</a:t>
            </a:r>
            <a:endParaRPr lang="es-MX" dirty="0" smtClean="0"/>
          </a:p>
          <a:p>
            <a:r>
              <a:rPr lang="es-MX" b="1" i="1" dirty="0" smtClean="0"/>
              <a:t>Comunicación:</a:t>
            </a:r>
            <a:r>
              <a:rPr lang="es-MX" i="1" dirty="0" smtClean="0"/>
              <a:t> </a:t>
            </a:r>
          </a:p>
          <a:p>
            <a:r>
              <a:rPr lang="es-MX" b="1" i="1" dirty="0" smtClean="0"/>
              <a:t>Confianza:</a:t>
            </a:r>
            <a:r>
              <a:rPr lang="es-MX" i="1" dirty="0" smtClean="0"/>
              <a:t> </a:t>
            </a:r>
          </a:p>
          <a:p>
            <a:r>
              <a:rPr lang="es-MX" b="1" i="1" dirty="0" smtClean="0"/>
              <a:t>Compromiso</a:t>
            </a:r>
            <a:endParaRPr lang="es-MX" dirty="0"/>
          </a:p>
        </p:txBody>
      </p:sp>
      <p:sp>
        <p:nvSpPr>
          <p:cNvPr id="4" name="3 Marcador de pie de página"/>
          <p:cNvSpPr>
            <a:spLocks noGrp="1"/>
          </p:cNvSpPr>
          <p:nvPr>
            <p:ph type="ftr" sz="quarter" idx="11"/>
          </p:nvPr>
        </p:nvSpPr>
        <p:spPr/>
        <p:txBody>
          <a:bodyPr/>
          <a:lstStyle/>
          <a:p>
            <a:r>
              <a:rPr lang="es-ES" smtClean="0"/>
              <a:t>Erick Soto Ramírez</a:t>
            </a:r>
            <a:endParaRPr lang="es-E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MX" sz="3600" b="1" i="1" dirty="0" smtClean="0"/>
              <a:t>Complementariedad</a:t>
            </a:r>
            <a:endParaRPr lang="es-MX" sz="3600" dirty="0"/>
          </a:p>
        </p:txBody>
      </p:sp>
      <p:sp>
        <p:nvSpPr>
          <p:cNvPr id="3" name="2 Marcador de contenido"/>
          <p:cNvSpPr>
            <a:spLocks noGrp="1"/>
          </p:cNvSpPr>
          <p:nvPr>
            <p:ph idx="1"/>
          </p:nvPr>
        </p:nvSpPr>
        <p:spPr/>
        <p:txBody>
          <a:bodyPr>
            <a:normAutofit/>
          </a:bodyPr>
          <a:lstStyle/>
          <a:p>
            <a:r>
              <a:rPr lang="es-MX" i="1" dirty="0" smtClean="0"/>
              <a:t>Cada miembro domina una parcela determinada del proyecto. Todas estos conocimientos son necesarios para sacar el trabajo adelante. </a:t>
            </a:r>
            <a:endParaRPr lang="es-MX" dirty="0" smtClean="0"/>
          </a:p>
          <a:p>
            <a:endParaRPr lang="es-MX" b="1" i="1" dirty="0" smtClean="0"/>
          </a:p>
        </p:txBody>
      </p:sp>
      <p:sp>
        <p:nvSpPr>
          <p:cNvPr id="4" name="3 Marcador de pie de página"/>
          <p:cNvSpPr>
            <a:spLocks noGrp="1"/>
          </p:cNvSpPr>
          <p:nvPr>
            <p:ph type="ftr" sz="quarter" idx="11"/>
          </p:nvPr>
        </p:nvSpPr>
        <p:spPr/>
        <p:txBody>
          <a:bodyPr/>
          <a:lstStyle/>
          <a:p>
            <a:r>
              <a:rPr lang="es-ES" smtClean="0"/>
              <a:t>Erick Soto Ramírez</a:t>
            </a:r>
            <a:endParaRPr lang="es-E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MX" sz="3600" b="1" i="1" dirty="0" smtClean="0"/>
              <a:t>Coordinación</a:t>
            </a:r>
            <a:endParaRPr lang="es-MX" sz="3600" dirty="0"/>
          </a:p>
        </p:txBody>
      </p:sp>
      <p:sp>
        <p:nvSpPr>
          <p:cNvPr id="3" name="2 Marcador de contenido"/>
          <p:cNvSpPr>
            <a:spLocks noGrp="1"/>
          </p:cNvSpPr>
          <p:nvPr>
            <p:ph idx="1"/>
          </p:nvPr>
        </p:nvSpPr>
        <p:spPr/>
        <p:txBody>
          <a:bodyPr>
            <a:normAutofit/>
          </a:bodyPr>
          <a:lstStyle/>
          <a:p>
            <a:r>
              <a:rPr lang="es-MX" i="1" dirty="0" smtClean="0"/>
              <a:t>El</a:t>
            </a:r>
            <a:r>
              <a:rPr lang="es-MX" b="1" i="1" dirty="0" smtClean="0"/>
              <a:t> </a:t>
            </a:r>
            <a:r>
              <a:rPr lang="es-MX" i="1" dirty="0" smtClean="0"/>
              <a:t>grupo de profesionales, con un líder a la cabeza, debe actuar de forma organizada con vista a sacar el proyecto adelante. </a:t>
            </a:r>
            <a:endParaRPr lang="es-MX" dirty="0" smtClean="0"/>
          </a:p>
        </p:txBody>
      </p:sp>
      <p:sp>
        <p:nvSpPr>
          <p:cNvPr id="4" name="3 Marcador de pie de página"/>
          <p:cNvSpPr>
            <a:spLocks noGrp="1"/>
          </p:cNvSpPr>
          <p:nvPr>
            <p:ph type="ftr" sz="quarter" idx="11"/>
          </p:nvPr>
        </p:nvSpPr>
        <p:spPr/>
        <p:txBody>
          <a:bodyPr/>
          <a:lstStyle/>
          <a:p>
            <a:r>
              <a:rPr lang="es-ES" smtClean="0"/>
              <a:t>Erick Soto Ramírez</a:t>
            </a:r>
            <a:endParaRPr lang="es-E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285992"/>
            <a:ext cx="8229600" cy="1143000"/>
          </a:xfrm>
        </p:spPr>
        <p:txBody>
          <a:bodyPr/>
          <a:lstStyle/>
          <a:p>
            <a:r>
              <a:rPr lang="es-MX" i="1" dirty="0" smtClean="0"/>
              <a:t>El ejemplo es una orden silenciosa</a:t>
            </a:r>
            <a:br>
              <a:rPr lang="es-MX" i="1" dirty="0" smtClean="0"/>
            </a:br>
            <a:endParaRPr lang="es-MX" i="1" dirty="0"/>
          </a:p>
        </p:txBody>
      </p:sp>
      <p:sp>
        <p:nvSpPr>
          <p:cNvPr id="3" name="2 Marcador de contenido"/>
          <p:cNvSpPr>
            <a:spLocks noGrp="1"/>
          </p:cNvSpPr>
          <p:nvPr>
            <p:ph idx="1"/>
          </p:nvPr>
        </p:nvSpPr>
        <p:spPr>
          <a:xfrm>
            <a:off x="457200" y="5286390"/>
            <a:ext cx="8229600" cy="839775"/>
          </a:xfrm>
        </p:spPr>
        <p:txBody>
          <a:bodyPr/>
          <a:lstStyle/>
          <a:p>
            <a:pPr algn="r">
              <a:buNone/>
            </a:pPr>
            <a:r>
              <a:rPr lang="es-MX" sz="2800" dirty="0" smtClean="0"/>
              <a:t>Carlos del Salto</a:t>
            </a:r>
            <a:endParaRPr lang="es-MX" sz="2800" dirty="0"/>
          </a:p>
        </p:txBody>
      </p:sp>
      <p:sp>
        <p:nvSpPr>
          <p:cNvPr id="4" name="3 Marcador de pie de página"/>
          <p:cNvSpPr>
            <a:spLocks noGrp="1"/>
          </p:cNvSpPr>
          <p:nvPr>
            <p:ph type="ftr" sz="quarter" idx="11"/>
          </p:nvPr>
        </p:nvSpPr>
        <p:spPr/>
        <p:txBody>
          <a:bodyPr/>
          <a:lstStyle/>
          <a:p>
            <a:r>
              <a:rPr lang="es-ES" smtClean="0"/>
              <a:t>Erick Soto Ramírez</a:t>
            </a:r>
            <a:endParaRPr lang="es-E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29600" cy="850105"/>
          </a:xfrm>
        </p:spPr>
        <p:txBody>
          <a:bodyPr/>
          <a:lstStyle/>
          <a:p>
            <a:r>
              <a:rPr lang="es-ES" b="1" dirty="0" smtClean="0"/>
              <a:t>Gandhi</a:t>
            </a:r>
            <a:endParaRPr lang="es-MX" b="1" dirty="0"/>
          </a:p>
        </p:txBody>
      </p:sp>
      <p:sp>
        <p:nvSpPr>
          <p:cNvPr id="3" name="2 Marcador de contenido"/>
          <p:cNvSpPr>
            <a:spLocks noGrp="1"/>
          </p:cNvSpPr>
          <p:nvPr>
            <p:ph idx="1"/>
          </p:nvPr>
        </p:nvSpPr>
        <p:spPr>
          <a:xfrm>
            <a:off x="179512" y="1340769"/>
            <a:ext cx="8712968" cy="5256584"/>
          </a:xfrm>
        </p:spPr>
        <p:txBody>
          <a:bodyPr/>
          <a:lstStyle/>
          <a:p>
            <a:r>
              <a:rPr lang="es-MX" sz="2100" dirty="0" smtClean="0"/>
              <a:t>En una oportunidad, una señora recurre a Gandhi a pedirle su ayuda y le dice:</a:t>
            </a:r>
          </a:p>
          <a:p>
            <a:r>
              <a:rPr lang="es-MX" sz="2100" dirty="0" smtClean="0"/>
              <a:t>Por favor ayúdeme, mi hijo come mucho azúcar, dígale que no coma tanto azúcar que se va a enfermar.</a:t>
            </a:r>
          </a:p>
          <a:p>
            <a:r>
              <a:rPr lang="es-MX" sz="2100" dirty="0" smtClean="0"/>
              <a:t/>
            </a:r>
            <a:br>
              <a:rPr lang="es-MX" sz="2100" dirty="0" smtClean="0"/>
            </a:br>
            <a:r>
              <a:rPr lang="es-MX" sz="2100" dirty="0" smtClean="0"/>
              <a:t>Gandhi le dice regresen dentro de dos semanas, luego de ese periodo de tiempo vuelve la señora y Gandhi se le dice al niño que no comiese azúcar. La madre intrigada le dice a Gandhi y porque no le dijo eso hace dos semanas.</a:t>
            </a:r>
          </a:p>
          <a:p>
            <a:r>
              <a:rPr lang="es-MX" sz="2100" dirty="0" smtClean="0"/>
              <a:t>Gandhi sencillamente respondió "</a:t>
            </a:r>
            <a:r>
              <a:rPr lang="es-MX" sz="2100" b="1" dirty="0" smtClean="0"/>
              <a:t>es que antes yo comía azúcar</a:t>
            </a:r>
            <a:r>
              <a:rPr lang="es-MX" sz="2100" dirty="0" smtClean="0"/>
              <a:t>“</a:t>
            </a:r>
          </a:p>
          <a:p>
            <a:endParaRPr lang="es-MX" sz="2100" dirty="0" smtClean="0"/>
          </a:p>
          <a:p>
            <a:r>
              <a:rPr lang="es-MX" sz="2100" dirty="0" smtClean="0"/>
              <a:t>Nos enseña que debe haber concordancia entre lo que se habla y se hace, no se debe hablar o enseñar lo que no se practica. La grandeza de Gandhi fue que" Hizo lo que dijo y dijo lo que pensó”</a:t>
            </a:r>
            <a:r>
              <a:rPr lang="es-MX" sz="2000" dirty="0" smtClean="0"/>
              <a:t/>
            </a:r>
            <a:br>
              <a:rPr lang="es-MX" sz="2000" dirty="0" smtClean="0"/>
            </a:br>
            <a:endParaRPr lang="es-MX" sz="2000" dirty="0"/>
          </a:p>
        </p:txBody>
      </p:sp>
      <p:sp>
        <p:nvSpPr>
          <p:cNvPr id="4" name="3 Marcador de pie de página"/>
          <p:cNvSpPr>
            <a:spLocks noGrp="1"/>
          </p:cNvSpPr>
          <p:nvPr>
            <p:ph type="ftr" sz="quarter" idx="11"/>
          </p:nvPr>
        </p:nvSpPr>
        <p:spPr/>
        <p:txBody>
          <a:bodyPr/>
          <a:lstStyle/>
          <a:p>
            <a:r>
              <a:rPr lang="es-ES" smtClean="0"/>
              <a:t>Erick Soto Ramírez</a:t>
            </a:r>
            <a:endParaRPr lang="es-ES"/>
          </a:p>
        </p:txBody>
      </p:sp>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7572</TotalTime>
  <Words>1341</Words>
  <Application>Microsoft Office PowerPoint</Application>
  <PresentationFormat>Presentación en pantalla (4:3)</PresentationFormat>
  <Paragraphs>132</Paragraphs>
  <Slides>29</Slides>
  <Notes>14</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Diseño predeterminado</vt:lpstr>
      <vt:lpstr>Presentación de PowerPoint</vt:lpstr>
      <vt:lpstr>¿Qué es el trabajo en equipo?</vt:lpstr>
      <vt:lpstr>El significado de trabajar en equipo</vt:lpstr>
      <vt:lpstr>Presentación de PowerPoint</vt:lpstr>
      <vt:lpstr>El trabajo en equipo se basa en las "5 c":</vt:lpstr>
      <vt:lpstr>Complementariedad</vt:lpstr>
      <vt:lpstr>Coordinación</vt:lpstr>
      <vt:lpstr>El ejemplo es una orden silenciosa </vt:lpstr>
      <vt:lpstr>Gandhi</vt:lpstr>
      <vt:lpstr>Comunicación</vt:lpstr>
      <vt:lpstr>Confianza</vt:lpstr>
      <vt:lpstr>Compromiso</vt:lpstr>
      <vt:lpstr>Michael Jordan</vt:lpstr>
      <vt:lpstr>Liderazgo</vt:lpstr>
      <vt:lpstr>Roles dentro del equipo</vt:lpstr>
      <vt:lpstr>La persona positiva:</vt:lpstr>
      <vt:lpstr>El crítico</vt:lpstr>
      <vt:lpstr>El discutidor</vt:lpstr>
      <vt:lpstr>El bocazas</vt:lpstr>
      <vt:lpstr>El listillo</vt:lpstr>
      <vt:lpstr>El pícaro</vt:lpstr>
      <vt:lpstr>El cuadriculado</vt:lpstr>
      <vt:lpstr>El reservado: </vt:lpstr>
      <vt:lpstr>El gracioso</vt:lpstr>
      <vt:lpstr>El organizador. </vt:lpstr>
      <vt:lpstr>El subempleado</vt:lpstr>
      <vt:lpstr>El incompetente</vt:lpstr>
      <vt:lpstr>Características del miembro ideal de un equipo de trabajo</vt:lpstr>
      <vt:lpstr>Muchas gracias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CICE</cp:lastModifiedBy>
  <cp:revision>800</cp:revision>
  <dcterms:created xsi:type="dcterms:W3CDTF">2010-05-23T14:28:12Z</dcterms:created>
  <dcterms:modified xsi:type="dcterms:W3CDTF">2011-09-30T20:46:44Z</dcterms:modified>
</cp:coreProperties>
</file>